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52" r:id="rId3"/>
    <p:sldId id="260" r:id="rId4"/>
    <p:sldId id="329" r:id="rId5"/>
    <p:sldId id="357" r:id="rId6"/>
    <p:sldId id="364" r:id="rId7"/>
    <p:sldId id="383" r:id="rId8"/>
    <p:sldId id="367" r:id="rId9"/>
    <p:sldId id="369" r:id="rId10"/>
    <p:sldId id="376" r:id="rId11"/>
    <p:sldId id="362" r:id="rId12"/>
    <p:sldId id="323" r:id="rId13"/>
    <p:sldId id="324" r:id="rId14"/>
    <p:sldId id="397" r:id="rId15"/>
    <p:sldId id="398" r:id="rId16"/>
    <p:sldId id="399" r:id="rId17"/>
    <p:sldId id="400" r:id="rId18"/>
    <p:sldId id="401" r:id="rId19"/>
    <p:sldId id="360" r:id="rId20"/>
    <p:sldId id="361" r:id="rId21"/>
    <p:sldId id="353" r:id="rId22"/>
    <p:sldId id="391" r:id="rId23"/>
    <p:sldId id="389" r:id="rId24"/>
    <p:sldId id="390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1" r:id="rId34"/>
    <p:sldId id="412" r:id="rId35"/>
    <p:sldId id="410" r:id="rId36"/>
    <p:sldId id="358" r:id="rId37"/>
    <p:sldId id="359" r:id="rId38"/>
    <p:sldId id="345" r:id="rId39"/>
    <p:sldId id="381" r:id="rId40"/>
    <p:sldId id="283" r:id="rId41"/>
    <p:sldId id="285" r:id="rId42"/>
    <p:sldId id="292" r:id="rId43"/>
    <p:sldId id="349" r:id="rId44"/>
    <p:sldId id="394" r:id="rId45"/>
    <p:sldId id="395" r:id="rId46"/>
    <p:sldId id="396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87" autoAdjust="0"/>
    <p:restoredTop sz="94643" autoAdjust="0"/>
  </p:normalViewPr>
  <p:slideViewPr>
    <p:cSldViewPr>
      <p:cViewPr>
        <p:scale>
          <a:sx n="112" d="100"/>
          <a:sy n="112" d="100"/>
        </p:scale>
        <p:origin x="-14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421A0-67E3-4845-AE1F-A70DDB299290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03592C5-B979-4607-BD19-C5B1CBB5A3D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Год получения результатов ЕГЭ</a:t>
          </a:r>
          <a:endParaRPr lang="ru-RU" b="1" dirty="0">
            <a:solidFill>
              <a:schemeClr val="tx1"/>
            </a:solidFill>
          </a:endParaRPr>
        </a:p>
      </dgm:t>
    </dgm:pt>
    <dgm:pt modelId="{C03B01F9-9503-4713-BFA3-35FF9B7E37E4}" type="parTrans" cxnId="{75480B35-A23E-425D-A42D-633038A533CE}">
      <dgm:prSet/>
      <dgm:spPr/>
      <dgm:t>
        <a:bodyPr/>
        <a:lstStyle/>
        <a:p>
          <a:endParaRPr lang="ru-RU"/>
        </a:p>
      </dgm:t>
    </dgm:pt>
    <dgm:pt modelId="{37DFD448-0DFC-44B4-91A6-27F132491E93}" type="sibTrans" cxnId="{75480B35-A23E-425D-A42D-633038A533CE}">
      <dgm:prSet/>
      <dgm:spPr/>
      <dgm:t>
        <a:bodyPr/>
        <a:lstStyle/>
        <a:p>
          <a:endParaRPr lang="ru-RU"/>
        </a:p>
      </dgm:t>
    </dgm:pt>
    <dgm:pt modelId="{5828AF68-1BDC-48B2-BC5A-957DE9391468}">
      <dgm:prSet phldrT="[Текст]"/>
      <dgm:spPr/>
      <dgm:t>
        <a:bodyPr/>
        <a:lstStyle/>
        <a:p>
          <a:r>
            <a:rPr lang="ru-RU" b="1" dirty="0" smtClean="0"/>
            <a:t>2023г</a:t>
          </a:r>
          <a:endParaRPr lang="ru-RU" b="1" dirty="0"/>
        </a:p>
      </dgm:t>
    </dgm:pt>
    <dgm:pt modelId="{317715EB-C509-4653-943B-EDD67CAE3546}" type="parTrans" cxnId="{6A1CC37D-0081-424D-AC1A-F44ECFE855AD}">
      <dgm:prSet/>
      <dgm:spPr/>
      <dgm:t>
        <a:bodyPr/>
        <a:lstStyle/>
        <a:p>
          <a:endParaRPr lang="ru-RU"/>
        </a:p>
      </dgm:t>
    </dgm:pt>
    <dgm:pt modelId="{5328FD6D-69D1-44A5-947B-297A313A8387}" type="sibTrans" cxnId="{6A1CC37D-0081-424D-AC1A-F44ECFE855AD}">
      <dgm:prSet/>
      <dgm:spPr/>
      <dgm:t>
        <a:bodyPr/>
        <a:lstStyle/>
        <a:p>
          <a:endParaRPr lang="ru-RU"/>
        </a:p>
      </dgm:t>
    </dgm:pt>
    <dgm:pt modelId="{7758B5C7-F3D5-4352-B187-5F38312B05B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Срок их действия</a:t>
          </a:r>
          <a:endParaRPr lang="ru-RU" b="1" dirty="0">
            <a:solidFill>
              <a:schemeClr val="tx1"/>
            </a:solidFill>
          </a:endParaRPr>
        </a:p>
      </dgm:t>
    </dgm:pt>
    <dgm:pt modelId="{31DD4D04-A2D6-4EA6-A751-8CA2596AFE1F}" type="parTrans" cxnId="{DD73DBC1-BD2B-40B1-A7A0-CC12E35FFEA7}">
      <dgm:prSet/>
      <dgm:spPr/>
      <dgm:t>
        <a:bodyPr/>
        <a:lstStyle/>
        <a:p>
          <a:endParaRPr lang="ru-RU"/>
        </a:p>
      </dgm:t>
    </dgm:pt>
    <dgm:pt modelId="{A6EA048B-8BEF-4B6A-BF02-8379613D6636}" type="sibTrans" cxnId="{DD73DBC1-BD2B-40B1-A7A0-CC12E35FFEA7}">
      <dgm:prSet/>
      <dgm:spPr/>
      <dgm:t>
        <a:bodyPr/>
        <a:lstStyle/>
        <a:p>
          <a:endParaRPr lang="ru-RU"/>
        </a:p>
      </dgm:t>
    </dgm:pt>
    <dgm:pt modelId="{2CBDA2F9-4B84-4FA3-AC7D-B0F15B1DC3B0}">
      <dgm:prSet phldrT="[Текст]"/>
      <dgm:spPr/>
      <dgm:t>
        <a:bodyPr/>
        <a:lstStyle/>
        <a:p>
          <a:r>
            <a:rPr lang="ru-RU" b="1" dirty="0" smtClean="0"/>
            <a:t>До окончания 2027г</a:t>
          </a:r>
          <a:endParaRPr lang="ru-RU" b="1" dirty="0"/>
        </a:p>
      </dgm:t>
    </dgm:pt>
    <dgm:pt modelId="{59D1FF72-17B6-4468-9E5B-F007FDBA2739}" type="parTrans" cxnId="{DD1615A6-CFF3-4F63-958D-DA21E23A32E4}">
      <dgm:prSet/>
      <dgm:spPr/>
      <dgm:t>
        <a:bodyPr/>
        <a:lstStyle/>
        <a:p>
          <a:endParaRPr lang="ru-RU"/>
        </a:p>
      </dgm:t>
    </dgm:pt>
    <dgm:pt modelId="{FD508A88-3CAA-4F76-BF3D-9E6B8DF31C95}" type="sibTrans" cxnId="{DD1615A6-CFF3-4F63-958D-DA21E23A32E4}">
      <dgm:prSet/>
      <dgm:spPr/>
      <dgm:t>
        <a:bodyPr/>
        <a:lstStyle/>
        <a:p>
          <a:endParaRPr lang="ru-RU"/>
        </a:p>
      </dgm:t>
    </dgm:pt>
    <dgm:pt modelId="{311A6164-694B-484F-83AD-41DA7422291B}">
      <dgm:prSet phldrT="[Текст]"/>
      <dgm:spPr/>
      <dgm:t>
        <a:bodyPr/>
        <a:lstStyle/>
        <a:p>
          <a:r>
            <a:rPr lang="ru-RU" b="1" dirty="0" smtClean="0"/>
            <a:t>До окончания 2028г.</a:t>
          </a:r>
          <a:endParaRPr lang="ru-RU" b="1" dirty="0"/>
        </a:p>
      </dgm:t>
    </dgm:pt>
    <dgm:pt modelId="{69A41CFC-2B78-4D0D-903E-A348776044CE}" type="parTrans" cxnId="{75D4ED6B-8830-4AF1-82A9-B204F9198F93}">
      <dgm:prSet/>
      <dgm:spPr/>
      <dgm:t>
        <a:bodyPr/>
        <a:lstStyle/>
        <a:p>
          <a:endParaRPr lang="ru-RU"/>
        </a:p>
      </dgm:t>
    </dgm:pt>
    <dgm:pt modelId="{9453DF1C-91FE-4CD1-8810-8A8EDD408F00}" type="sibTrans" cxnId="{75D4ED6B-8830-4AF1-82A9-B204F9198F93}">
      <dgm:prSet/>
      <dgm:spPr/>
      <dgm:t>
        <a:bodyPr/>
        <a:lstStyle/>
        <a:p>
          <a:endParaRPr lang="ru-RU"/>
        </a:p>
      </dgm:t>
    </dgm:pt>
    <dgm:pt modelId="{C543ACB5-6EC6-45A6-8358-5F472A1DE3D6}">
      <dgm:prSet phldrT="[Текст]"/>
      <dgm:spPr/>
      <dgm:t>
        <a:bodyPr/>
        <a:lstStyle/>
        <a:p>
          <a:r>
            <a:rPr lang="ru-RU" b="1" dirty="0" smtClean="0"/>
            <a:t>2024г</a:t>
          </a:r>
          <a:endParaRPr lang="ru-RU" b="1" dirty="0"/>
        </a:p>
      </dgm:t>
    </dgm:pt>
    <dgm:pt modelId="{E01F111A-7268-4079-979B-97D3F698A8B5}" type="sibTrans" cxnId="{A9459A53-5717-4BFC-8020-E5642EE90204}">
      <dgm:prSet/>
      <dgm:spPr/>
      <dgm:t>
        <a:bodyPr/>
        <a:lstStyle/>
        <a:p>
          <a:endParaRPr lang="ru-RU"/>
        </a:p>
      </dgm:t>
    </dgm:pt>
    <dgm:pt modelId="{EA6301C6-2C2B-4D3D-94CE-700250D8BFC7}" type="parTrans" cxnId="{A9459A53-5717-4BFC-8020-E5642EE90204}">
      <dgm:prSet/>
      <dgm:spPr/>
      <dgm:t>
        <a:bodyPr/>
        <a:lstStyle/>
        <a:p>
          <a:endParaRPr lang="ru-RU"/>
        </a:p>
      </dgm:t>
    </dgm:pt>
    <dgm:pt modelId="{605ED945-03DF-4A77-A0EA-7ED1B81C7280}" type="pres">
      <dgm:prSet presAssocID="{D58421A0-67E3-4845-AE1F-A70DDB2992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58F9EC-BDFD-494B-A070-2F80179C9C7E}" type="pres">
      <dgm:prSet presAssocID="{A03592C5-B979-4607-BD19-C5B1CBB5A3D4}" presName="composite" presStyleCnt="0"/>
      <dgm:spPr/>
    </dgm:pt>
    <dgm:pt modelId="{DD1D2B46-D2A3-4CFC-B701-FA7666A8E095}" type="pres">
      <dgm:prSet presAssocID="{A03592C5-B979-4607-BD19-C5B1CBB5A3D4}" presName="parTx" presStyleLbl="alignNode1" presStyleIdx="0" presStyleCnt="2" custScaleX="67187" custLinFactNeighborX="4122" custLinFactNeighborY="-77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CE7B4-59B5-4974-84C8-BFE8D0A14E5A}" type="pres">
      <dgm:prSet presAssocID="{A03592C5-B979-4607-BD19-C5B1CBB5A3D4}" presName="desTx" presStyleLbl="alignAccFollowNode1" presStyleIdx="0" presStyleCnt="2" custScaleX="67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24C58-E4A9-49E8-B41F-2D4B079C1F7C}" type="pres">
      <dgm:prSet presAssocID="{37DFD448-0DFC-44B4-91A6-27F132491E93}" presName="space" presStyleCnt="0"/>
      <dgm:spPr/>
    </dgm:pt>
    <dgm:pt modelId="{165ACFA5-3616-4B31-81E3-45913678D7D3}" type="pres">
      <dgm:prSet presAssocID="{7758B5C7-F3D5-4352-B187-5F38312B05BB}" presName="composite" presStyleCnt="0"/>
      <dgm:spPr/>
    </dgm:pt>
    <dgm:pt modelId="{5B67B7C2-8DCE-4303-9724-580469DE7507}" type="pres">
      <dgm:prSet presAssocID="{7758B5C7-F3D5-4352-B187-5F38312B05BB}" presName="parTx" presStyleLbl="alignNode1" presStyleIdx="1" presStyleCnt="2" custScaleX="83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76E21-3785-48F1-ADED-258CFD2CF666}" type="pres">
      <dgm:prSet presAssocID="{7758B5C7-F3D5-4352-B187-5F38312B05BB}" presName="desTx" presStyleLbl="alignAccFollowNode1" presStyleIdx="1" presStyleCnt="2" custScaleX="83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A2E7D-A6E1-4DBA-8C9E-A1DFC41D0F7B}" type="presOf" srcId="{C543ACB5-6EC6-45A6-8358-5F472A1DE3D6}" destId="{4E8CE7B4-59B5-4974-84C8-BFE8D0A14E5A}" srcOrd="0" destOrd="1" presId="urn:microsoft.com/office/officeart/2005/8/layout/hList1"/>
    <dgm:cxn modelId="{DD1615A6-CFF3-4F63-958D-DA21E23A32E4}" srcId="{7758B5C7-F3D5-4352-B187-5F38312B05BB}" destId="{2CBDA2F9-4B84-4FA3-AC7D-B0F15B1DC3B0}" srcOrd="0" destOrd="0" parTransId="{59D1FF72-17B6-4468-9E5B-F007FDBA2739}" sibTransId="{FD508A88-3CAA-4F76-BF3D-9E6B8DF31C95}"/>
    <dgm:cxn modelId="{A9459A53-5717-4BFC-8020-E5642EE90204}" srcId="{A03592C5-B979-4607-BD19-C5B1CBB5A3D4}" destId="{C543ACB5-6EC6-45A6-8358-5F472A1DE3D6}" srcOrd="1" destOrd="0" parTransId="{EA6301C6-2C2B-4D3D-94CE-700250D8BFC7}" sibTransId="{E01F111A-7268-4079-979B-97D3F698A8B5}"/>
    <dgm:cxn modelId="{63087078-B033-4852-9E8F-8E7022D938BA}" type="presOf" srcId="{2CBDA2F9-4B84-4FA3-AC7D-B0F15B1DC3B0}" destId="{42D76E21-3785-48F1-ADED-258CFD2CF666}" srcOrd="0" destOrd="0" presId="urn:microsoft.com/office/officeart/2005/8/layout/hList1"/>
    <dgm:cxn modelId="{75480B35-A23E-425D-A42D-633038A533CE}" srcId="{D58421A0-67E3-4845-AE1F-A70DDB299290}" destId="{A03592C5-B979-4607-BD19-C5B1CBB5A3D4}" srcOrd="0" destOrd="0" parTransId="{C03B01F9-9503-4713-BFA3-35FF9B7E37E4}" sibTransId="{37DFD448-0DFC-44B4-91A6-27F132491E93}"/>
    <dgm:cxn modelId="{6A1CC37D-0081-424D-AC1A-F44ECFE855AD}" srcId="{A03592C5-B979-4607-BD19-C5B1CBB5A3D4}" destId="{5828AF68-1BDC-48B2-BC5A-957DE9391468}" srcOrd="0" destOrd="0" parTransId="{317715EB-C509-4653-943B-EDD67CAE3546}" sibTransId="{5328FD6D-69D1-44A5-947B-297A313A8387}"/>
    <dgm:cxn modelId="{DD73DBC1-BD2B-40B1-A7A0-CC12E35FFEA7}" srcId="{D58421A0-67E3-4845-AE1F-A70DDB299290}" destId="{7758B5C7-F3D5-4352-B187-5F38312B05BB}" srcOrd="1" destOrd="0" parTransId="{31DD4D04-A2D6-4EA6-A751-8CA2596AFE1F}" sibTransId="{A6EA048B-8BEF-4B6A-BF02-8379613D6636}"/>
    <dgm:cxn modelId="{31F70FEC-F36C-44C6-905A-4251138A8CB6}" type="presOf" srcId="{A03592C5-B979-4607-BD19-C5B1CBB5A3D4}" destId="{DD1D2B46-D2A3-4CFC-B701-FA7666A8E095}" srcOrd="0" destOrd="0" presId="urn:microsoft.com/office/officeart/2005/8/layout/hList1"/>
    <dgm:cxn modelId="{340033C9-74A0-442C-B101-1C4C0B4F8E4A}" type="presOf" srcId="{D58421A0-67E3-4845-AE1F-A70DDB299290}" destId="{605ED945-03DF-4A77-A0EA-7ED1B81C7280}" srcOrd="0" destOrd="0" presId="urn:microsoft.com/office/officeart/2005/8/layout/hList1"/>
    <dgm:cxn modelId="{9479A827-9D13-47CF-AB82-53D17F90E344}" type="presOf" srcId="{7758B5C7-F3D5-4352-B187-5F38312B05BB}" destId="{5B67B7C2-8DCE-4303-9724-580469DE7507}" srcOrd="0" destOrd="0" presId="urn:microsoft.com/office/officeart/2005/8/layout/hList1"/>
    <dgm:cxn modelId="{35B4A118-3D0C-4493-AAEA-852B961F13A3}" type="presOf" srcId="{311A6164-694B-484F-83AD-41DA7422291B}" destId="{42D76E21-3785-48F1-ADED-258CFD2CF666}" srcOrd="0" destOrd="1" presId="urn:microsoft.com/office/officeart/2005/8/layout/hList1"/>
    <dgm:cxn modelId="{82C0638C-64ED-409E-BD14-A17E53C8F67A}" type="presOf" srcId="{5828AF68-1BDC-48B2-BC5A-957DE9391468}" destId="{4E8CE7B4-59B5-4974-84C8-BFE8D0A14E5A}" srcOrd="0" destOrd="0" presId="urn:microsoft.com/office/officeart/2005/8/layout/hList1"/>
    <dgm:cxn modelId="{75D4ED6B-8830-4AF1-82A9-B204F9198F93}" srcId="{7758B5C7-F3D5-4352-B187-5F38312B05BB}" destId="{311A6164-694B-484F-83AD-41DA7422291B}" srcOrd="1" destOrd="0" parTransId="{69A41CFC-2B78-4D0D-903E-A348776044CE}" sibTransId="{9453DF1C-91FE-4CD1-8810-8A8EDD408F00}"/>
    <dgm:cxn modelId="{7A91174B-2C75-414E-8B0F-DA050CDCC592}" type="presParOf" srcId="{605ED945-03DF-4A77-A0EA-7ED1B81C7280}" destId="{BC58F9EC-BDFD-494B-A070-2F80179C9C7E}" srcOrd="0" destOrd="0" presId="urn:microsoft.com/office/officeart/2005/8/layout/hList1"/>
    <dgm:cxn modelId="{C33E6307-5186-488F-8DF8-F8C57814319C}" type="presParOf" srcId="{BC58F9EC-BDFD-494B-A070-2F80179C9C7E}" destId="{DD1D2B46-D2A3-4CFC-B701-FA7666A8E095}" srcOrd="0" destOrd="0" presId="urn:microsoft.com/office/officeart/2005/8/layout/hList1"/>
    <dgm:cxn modelId="{9FBC6446-E51E-4A0D-AA3D-5B71C975EB7A}" type="presParOf" srcId="{BC58F9EC-BDFD-494B-A070-2F80179C9C7E}" destId="{4E8CE7B4-59B5-4974-84C8-BFE8D0A14E5A}" srcOrd="1" destOrd="0" presId="urn:microsoft.com/office/officeart/2005/8/layout/hList1"/>
    <dgm:cxn modelId="{BED12EA1-CA12-49C2-A06F-A503C7168BD3}" type="presParOf" srcId="{605ED945-03DF-4A77-A0EA-7ED1B81C7280}" destId="{9D524C58-E4A9-49E8-B41F-2D4B079C1F7C}" srcOrd="1" destOrd="0" presId="urn:microsoft.com/office/officeart/2005/8/layout/hList1"/>
    <dgm:cxn modelId="{6F69233A-B571-4BA3-8B89-467944707844}" type="presParOf" srcId="{605ED945-03DF-4A77-A0EA-7ED1B81C7280}" destId="{165ACFA5-3616-4B31-81E3-45913678D7D3}" srcOrd="2" destOrd="0" presId="urn:microsoft.com/office/officeart/2005/8/layout/hList1"/>
    <dgm:cxn modelId="{4BDFCE46-DC6C-4A21-A8F1-5D9AE29B51DB}" type="presParOf" srcId="{165ACFA5-3616-4B31-81E3-45913678D7D3}" destId="{5B67B7C2-8DCE-4303-9724-580469DE7507}" srcOrd="0" destOrd="0" presId="urn:microsoft.com/office/officeart/2005/8/layout/hList1"/>
    <dgm:cxn modelId="{C01D27F3-109D-4555-A89C-931FDAF88B81}" type="presParOf" srcId="{165ACFA5-3616-4B31-81E3-45913678D7D3}" destId="{42D76E21-3785-48F1-ADED-258CFD2CF6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1D2B46-D2A3-4CFC-B701-FA7666A8E095}">
      <dsp:nvSpPr>
        <dsp:cNvPr id="0" name=""/>
        <dsp:cNvSpPr/>
      </dsp:nvSpPr>
      <dsp:spPr>
        <a:xfrm>
          <a:off x="216046" y="0"/>
          <a:ext cx="3500966" cy="13195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Год получения результатов ЕГЭ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216046" y="0"/>
        <a:ext cx="3500966" cy="1319514"/>
      </dsp:txXfrm>
    </dsp:sp>
    <dsp:sp modelId="{4E8CE7B4-59B5-4974-84C8-BFE8D0A14E5A}">
      <dsp:nvSpPr>
        <dsp:cNvPr id="0" name=""/>
        <dsp:cNvSpPr/>
      </dsp:nvSpPr>
      <dsp:spPr>
        <a:xfrm>
          <a:off x="1258" y="1408883"/>
          <a:ext cx="3500966" cy="16689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2023г</a:t>
          </a:r>
          <a:endParaRPr lang="ru-RU" sz="31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2024г</a:t>
          </a:r>
          <a:endParaRPr lang="ru-RU" sz="3100" b="1" kern="1200" dirty="0"/>
        </a:p>
      </dsp:txBody>
      <dsp:txXfrm>
        <a:off x="1258" y="1408883"/>
        <a:ext cx="3500966" cy="1668960"/>
      </dsp:txXfrm>
    </dsp:sp>
    <dsp:sp modelId="{5B67B7C2-8DCE-4303-9724-580469DE7507}">
      <dsp:nvSpPr>
        <dsp:cNvPr id="0" name=""/>
        <dsp:cNvSpPr/>
      </dsp:nvSpPr>
      <dsp:spPr>
        <a:xfrm>
          <a:off x="4231733" y="89368"/>
          <a:ext cx="4373198" cy="131951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Срок их действия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4231733" y="89368"/>
        <a:ext cx="4373198" cy="1319514"/>
      </dsp:txXfrm>
    </dsp:sp>
    <dsp:sp modelId="{42D76E21-3785-48F1-ADED-258CFD2CF666}">
      <dsp:nvSpPr>
        <dsp:cNvPr id="0" name=""/>
        <dsp:cNvSpPr/>
      </dsp:nvSpPr>
      <dsp:spPr>
        <a:xfrm>
          <a:off x="4231733" y="1408883"/>
          <a:ext cx="4373198" cy="166896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До окончания 2027г</a:t>
          </a:r>
          <a:endParaRPr lang="ru-RU" sz="31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До окончания 2028г.</a:t>
          </a:r>
          <a:endParaRPr lang="ru-RU" sz="3100" b="1" kern="1200" dirty="0"/>
        </a:p>
      </dsp:txBody>
      <dsp:txXfrm>
        <a:off x="4231733" y="1408883"/>
        <a:ext cx="4373198" cy="166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37AAE1-9F8C-4867-8FAC-BBC99280676B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4F4268-6771-4003-92F7-467077B40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193A8-F6DE-4A95-BA85-C6FD7122450A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A60887-DB1E-436B-8384-A878260158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6FF3EB-839F-4AC3-9C19-691D55E079A5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42 Порядка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42 Порядка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62, 63 Порядка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67, 70 Порядка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75 Порядка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61 Порядка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F739B0-2486-4C91-828A-14736E484C2A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57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33281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9 Порядка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11 Порядка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4 Порядка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13F0E-F4AF-4639-A79E-1087BF611435}" type="slidenum">
              <a:rPr lang="ru-RU" altLang="ru-RU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19</a:t>
            </a:fld>
            <a:endParaRPr lang="ru-RU" altLang="ru-RU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96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29  Порядка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Пункт 30 Порядка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9675-13AA-413B-B6E5-B73516C4402B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AE97-340B-43F2-8988-1917D4D601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628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C220-8A19-4426-A28E-4CC1E118A227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576E-D789-4B40-8B18-A764BF1F3D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114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7174-A405-46D9-8D54-F59CB8797271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C88D-02A9-4BBC-A3CA-35F33BAA6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140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3A48-838D-491B-B1C9-92EF9AB03082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81B3-EA94-4AB1-A1E7-1C37B4A4A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0433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C0DB-6781-4EE4-82D6-7594645D4B4A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4314-E37E-4E57-B4F7-058193DBD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718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70B4-C476-4804-9E1A-49FA6030D514}" type="datetime1">
              <a:rPr lang="ru-RU"/>
              <a:pPr>
                <a:defRPr/>
              </a:pPr>
              <a:t>27.10.2023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2FF5-3F0D-4AAF-9180-ED25B3C56F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9212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72"/>
          <a:stretch>
            <a:fillRect/>
          </a:stretch>
        </p:blipFill>
        <p:spPr bwMode="auto">
          <a:xfrm>
            <a:off x="0" y="0"/>
            <a:ext cx="91297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20639"/>
            <a:ext cx="9129713" cy="6816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0" rIns="68558" bIns="342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12"/>
          <p:cNvGrpSpPr>
            <a:grpSpLocks/>
          </p:cNvGrpSpPr>
          <p:nvPr userDrawn="1"/>
        </p:nvGrpSpPr>
        <p:grpSpPr bwMode="auto">
          <a:xfrm>
            <a:off x="76200" y="42863"/>
            <a:ext cx="823913" cy="1008062"/>
            <a:chOff x="102371" y="43510"/>
            <a:chExt cx="797222" cy="749970"/>
          </a:xfrm>
        </p:grpSpPr>
        <p:pic>
          <p:nvPicPr>
            <p:cNvPr id="6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371" y="97839"/>
              <a:ext cx="797222" cy="6956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37390" y="43510"/>
              <a:ext cx="327184" cy="402740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8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75439"/>
            <a:ext cx="91297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2869"/>
            <a:ext cx="8064896" cy="833846"/>
          </a:xfrm>
        </p:spPr>
        <p:txBody>
          <a:bodyPr lIns="35997" tIns="35997" rIns="35997" bIns="35997">
            <a:normAutofit/>
          </a:bodyPr>
          <a:lstStyle>
            <a:lvl1pPr algn="ctr">
              <a:defRPr sz="194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6823473" y="6381751"/>
            <a:ext cx="228838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3D9BE6-77CD-42CE-99AB-A6791ED7ED1E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D3A92-728E-4418-B7AC-EF11D5057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820299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479CC-396F-4D2B-9E2F-F690F652C5EE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КОПО ЛО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976E-AB2B-4103-B752-8411B7F2F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F89E-2E6B-49E2-869C-1D81C00BD8B7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D436-92D5-4735-9A65-A776810AC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231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776E-EA66-40F3-9D50-5FA0D8A7A112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D65F-3352-4546-9C45-CA241B7968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649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F31A-5176-4D47-8D94-577B5A29B7C8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6956-282C-495F-8339-C9508F640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4218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15B3-31D3-467E-87A1-6059351B7A3D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FE53-1B8F-426E-BDF7-EB8E18C460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907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13FD-0BEE-424D-B483-CFB6E0B9D835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5420-D124-4B32-9CE9-70C408D65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4822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5CA5-E6AA-469E-9D2C-402764DB206B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9E22-44D5-47F1-80BE-7334D68CE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92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8D43-BAD8-464E-9995-2F28BC05BD7D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CD1C-A98A-48B7-BC05-9A574D9A8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391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8576-5B53-40E9-B452-E9E9CF0C571A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5216-E285-4AF9-AB8D-42A0A73F3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28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596DE0-E00C-49B0-A9AB-4C73478B6D99}" type="datetime1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4F2468-5D5B-463E-AF12-E68DF35E59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41" r:id="rId14"/>
    <p:sldLayoutId id="2147484142" r:id="rId15"/>
    <p:sldLayoutId id="214748414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ipi.ru/content/otkrytyy-bank-zadaniy-ege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tege.info/itogovoe-sochinenie-2023/napravleniya-tem-itogovogo-sochineniya-2023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75656" y="1484784"/>
            <a:ext cx="717401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Порядок и процедура проведения государственной итоговой аттестации выпускников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11 классов в </a:t>
            </a:r>
            <a:r>
              <a:rPr lang="ru-RU" sz="36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2024 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году </a:t>
            </a:r>
            <a:endParaRPr lang="ru-RU" sz="36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(Октябрь-2023г.) </a:t>
            </a:r>
            <a:endParaRPr lang="ru-RU" altLang="ru-RU" sz="1400" b="1" i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8024" y="49411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Зам.директора по УР Мещеряков В.Г.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Первоуральск-2023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119675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2024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7890" name="Picture 2" descr="логотип ЕГ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564" y="476672"/>
            <a:ext cx="965055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ru-RU" b="1" dirty="0"/>
              <a:t>Итоговое сочинение оценивается зачётом, если: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● Получен «зачёт» по Критерию №1. </a:t>
            </a:r>
            <a:br>
              <a:rPr lang="ru-RU" dirty="0"/>
            </a:br>
            <a:r>
              <a:rPr lang="ru-RU" dirty="0"/>
              <a:t>● Получен «зачёт» по Критерию №2. </a:t>
            </a:r>
            <a:br>
              <a:rPr lang="ru-RU" dirty="0"/>
            </a:br>
            <a:r>
              <a:rPr lang="ru-RU" dirty="0"/>
              <a:t>● Получен «зачёт» по одному из Критериев №3-5. </a:t>
            </a:r>
            <a:br>
              <a:rPr lang="ru-RU" dirty="0"/>
            </a:br>
            <a:r>
              <a:rPr lang="ru-RU" dirty="0"/>
              <a:t>● В сочинении не менее 250 слов. </a:t>
            </a:r>
            <a:br>
              <a:rPr lang="ru-RU" dirty="0"/>
            </a:br>
            <a:r>
              <a:rPr lang="ru-RU" dirty="0"/>
              <a:t>● Сочинение не списано. 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88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ИТОГОВОМУ СОЧИНЕНИЮ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3A92-728E-4418-B7AC-EF11D50579C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82089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31.10.2023г.</a:t>
            </a:r>
            <a:r>
              <a:rPr lang="ru-RU" sz="3200" dirty="0" smtClean="0"/>
              <a:t> – пробное итоговое сочинение</a:t>
            </a:r>
          </a:p>
          <a:p>
            <a:endParaRPr lang="ru-RU" sz="3200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С 10.11.23г. – 24.11.23г. </a:t>
            </a:r>
            <a:r>
              <a:rPr lang="ru-RU" sz="3200" dirty="0" smtClean="0"/>
              <a:t>– </a:t>
            </a:r>
            <a:r>
              <a:rPr lang="ru-RU" sz="3200" dirty="0"/>
              <a:t>консультации</a:t>
            </a:r>
          </a:p>
          <a:p>
            <a:r>
              <a:rPr lang="ru-RU" sz="3200" dirty="0" smtClean="0"/>
              <a:t>      (по пятницам) </a:t>
            </a:r>
          </a:p>
          <a:p>
            <a:r>
              <a:rPr lang="ru-RU" sz="3200" dirty="0" smtClean="0"/>
              <a:t>                         </a:t>
            </a:r>
            <a:endParaRPr lang="ru-RU" sz="3200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1.12.23г. </a:t>
            </a:r>
            <a:r>
              <a:rPr lang="ru-RU" sz="3200" dirty="0" smtClean="0"/>
              <a:t>- </a:t>
            </a:r>
            <a:r>
              <a:rPr lang="ru-RU" sz="3200" dirty="0"/>
              <a:t>пробное итоговое </a:t>
            </a:r>
            <a:r>
              <a:rPr lang="ru-RU" sz="3200" dirty="0" smtClean="0"/>
              <a:t>сочинение</a:t>
            </a:r>
          </a:p>
          <a:p>
            <a:pPr indent="719138"/>
            <a:r>
              <a:rPr lang="ru-RU" sz="3200" dirty="0" smtClean="0"/>
              <a:t>(при необходимости)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675876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   </a:t>
            </a:r>
            <a:endParaRPr lang="ru-RU" altLang="ru-RU" smtClean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81724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Итоговые отметки за 11 класс: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определяются как среднее арифметическое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полугодовых, годовых   отметок 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(2-ое полугодие) </a:t>
            </a:r>
            <a:endParaRPr lang="ru-RU" altLang="ru-RU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обучающегося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за каждый год обучения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по образовательным программам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среднего общего образования.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   </a:t>
            </a:r>
            <a:endParaRPr lang="ru-RU" altLang="ru-RU" smtClean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55576" y="404664"/>
            <a:ext cx="7920038" cy="54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Аттестат о 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среднем общем образовании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с отличием выдается выпускникам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11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класса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завершившим 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обучение по образовательным программам 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СОО,</a:t>
            </a: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успешно прошедшим ГИА,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имеющим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итоговые отметки «отлично» по всем учебным предметам учебного плана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8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изучавшимся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на уровне 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СОО и получившим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 менее 70 баллов 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по результатам ЕГЭ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по русскому языку и математике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, или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 менее отметки «5» </a:t>
            </a:r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по математике (базовый уровень).</a:t>
            </a: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Регистрация на ГИА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В срок </a:t>
            </a:r>
            <a:r>
              <a:rPr lang="ru-RU" sz="2400" b="1" u="sng" dirty="0" smtClean="0">
                <a:solidFill>
                  <a:srgbClr val="C00000"/>
                </a:solidFill>
                <a:cs typeface="Times New Roman" pitchFamily="18" charset="0"/>
              </a:rPr>
              <a:t>до 1 февраля 2024 года </a:t>
            </a:r>
            <a:r>
              <a:rPr lang="ru-RU" sz="2400" dirty="0" smtClean="0"/>
              <a:t>обучающийся подает </a:t>
            </a:r>
            <a:r>
              <a:rPr lang="ru-RU" sz="2400" b="1" dirty="0" smtClean="0"/>
              <a:t>в свою образовательную организацию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заявление</a:t>
            </a:r>
            <a:r>
              <a:rPr lang="ru-RU" sz="2400" dirty="0" smtClean="0"/>
              <a:t> на участие в ГИА, указав выбранные для сдачи предметы и форму (формы) ГИА.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Изменение (дополнение)</a:t>
            </a:r>
            <a:r>
              <a:rPr lang="ru-RU" sz="2400" dirty="0" smtClean="0"/>
              <a:t> указанных в заявлении экзаменов </a:t>
            </a:r>
            <a:r>
              <a:rPr lang="ru-RU" sz="2400" u="sng" dirty="0" smtClean="0"/>
              <a:t>после 1 февраля</a:t>
            </a:r>
            <a:r>
              <a:rPr lang="ru-RU" sz="2400" dirty="0" smtClean="0"/>
              <a:t> возможно только при наличии у обучающихся уважительных причин </a:t>
            </a:r>
            <a:r>
              <a:rPr lang="ru-RU" sz="1800" dirty="0" smtClean="0"/>
              <a:t>(болезни или иных обстоятельств, подтвержденных документально).</a:t>
            </a:r>
            <a:r>
              <a:rPr lang="ru-RU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В этом случае обучающийся подает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заявление в ГЭК</a:t>
            </a:r>
            <a:r>
              <a:rPr lang="ru-RU" sz="2000" dirty="0" smtClean="0"/>
              <a:t> с указанием измененного перечня учебных предметов, по которым он планирует пройти ГИА, и причины изменения заявленного ранее перечня </a:t>
            </a:r>
            <a:r>
              <a:rPr lang="ru-RU" sz="2000" b="1" i="1" dirty="0" smtClean="0">
                <a:solidFill>
                  <a:srgbClr val="0033CC"/>
                </a:solidFill>
              </a:rPr>
              <a:t>(не позднее чем за две недели до начала соответствующих экзаменов).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274638"/>
            <a:ext cx="8524875" cy="11430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Требования при подаче заявления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Заявление на ГИА подается </a:t>
            </a:r>
            <a:r>
              <a:rPr lang="ru-RU" sz="2000" b="1" dirty="0" smtClean="0">
                <a:solidFill>
                  <a:srgbClr val="0033CC"/>
                </a:solidFill>
              </a:rPr>
              <a:t>обучающимися</a:t>
            </a:r>
            <a:r>
              <a:rPr lang="ru-RU" sz="2000" dirty="0" smtClean="0"/>
              <a:t> лично </a:t>
            </a:r>
            <a:r>
              <a:rPr lang="ru-RU" sz="2000" b="1" dirty="0" smtClean="0">
                <a:solidFill>
                  <a:schemeClr val="accent2"/>
                </a:solidFill>
              </a:rPr>
              <a:t>на основании документа, удостоверяющего их личность</a:t>
            </a:r>
            <a:r>
              <a:rPr lang="ru-RU" sz="2000" dirty="0" smtClean="0"/>
              <a:t>, или их родителями (законными представителями) на основании документа, удостоверяющего их личность, или уполномоченными лицами на основании документа, удостоверяющего их личность, и оформленной в установленном порядке доверенности.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33CC"/>
                </a:solidFill>
              </a:rPr>
              <a:t>Обучающиеся с ограниченными возможностями здоровья</a:t>
            </a:r>
            <a:r>
              <a:rPr lang="ru-RU" sz="2000" dirty="0" smtClean="0"/>
              <a:t> при подаче заявления представляют копию рекомендаций </a:t>
            </a:r>
            <a:r>
              <a:rPr lang="ru-RU" sz="2000" dirty="0" err="1" smtClean="0"/>
              <a:t>психолого-медико-педагогической</a:t>
            </a:r>
            <a:r>
              <a:rPr lang="ru-RU" sz="2000" dirty="0" smtClean="0"/>
              <a:t> комиссии, а обучающиеся </a:t>
            </a:r>
            <a:r>
              <a:rPr lang="ru-RU" sz="2000" b="1" dirty="0" smtClean="0">
                <a:solidFill>
                  <a:srgbClr val="0033CC"/>
                </a:solidFill>
              </a:rPr>
              <a:t>дети-инвалиды и инвалиды</a:t>
            </a:r>
            <a:r>
              <a:rPr lang="ru-RU" sz="2000" dirty="0" smtClean="0"/>
              <a:t> – оригинал или заверенную в установленном порядке копию справки, подтверждающей факт установления инвалидности, выданной федеральным государственным учреждением медико-социальной экспертизы.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539552" y="908720"/>
            <a:ext cx="8229600" cy="41259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…Срок действия результатов ЕГЭ составляет 4 года, следующих за годом их получения…</a:t>
            </a:r>
          </a:p>
          <a:p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2132856"/>
          <a:ext cx="8606190" cy="316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Перечень экзаменов ГИА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2525713" cy="45307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ru-RU" sz="24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smtClean="0"/>
          </a:p>
        </p:txBody>
      </p:sp>
      <p:graphicFrame>
        <p:nvGraphicFramePr>
          <p:cNvPr id="118938" name="Group 154"/>
          <p:cNvGraphicFramePr>
            <a:graphicFrameLocks noGrp="1"/>
          </p:cNvGraphicFramePr>
          <p:nvPr>
            <p:ph sz="quarter" idx="3"/>
          </p:nvPr>
        </p:nvGraphicFramePr>
        <p:xfrm>
          <a:off x="0" y="1268760"/>
          <a:ext cx="9144000" cy="5309224"/>
        </p:xfrm>
        <a:graphic>
          <a:graphicData uri="http://schemas.openxmlformats.org/drawingml/2006/table">
            <a:tbl>
              <a:tblPr/>
              <a:tblGrid>
                <a:gridCol w="4517937"/>
                <a:gridCol w="4626063"/>
              </a:tblGrid>
              <a:tr h="5031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Обязательные экзамены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язык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Математика(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Математика(база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 добровольной основе по выбору обучающихся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Обществознание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Биология</a:t>
                      </a:r>
                      <a:endParaRPr kumimoji="0" lang="ru-RU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География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Информатика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Английский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язык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Физика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Немецкий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язык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281863" cy="936625"/>
          </a:xfrm>
        </p:spPr>
        <p:txBody>
          <a:bodyPr/>
          <a:lstStyle/>
          <a:p>
            <a:pPr algn="ctr"/>
            <a:r>
              <a:rPr lang="ru-RU" altLang="ru-RU" sz="3200" dirty="0" smtClean="0"/>
              <a:t>Расписание ЕГЭ-2023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35975" cy="3672408"/>
          </a:xfrm>
        </p:spPr>
        <p:txBody>
          <a:bodyPr/>
          <a:lstStyle/>
          <a:p>
            <a:r>
              <a:rPr lang="ru-RU" sz="2000" dirty="0" smtClean="0"/>
              <a:t>26 мая (пятница) – география, литература, химия;</a:t>
            </a:r>
          </a:p>
          <a:p>
            <a:r>
              <a:rPr lang="ru-RU" sz="2000" dirty="0" smtClean="0"/>
              <a:t>29 мая (понедельник) – русский язык;</a:t>
            </a:r>
          </a:p>
          <a:p>
            <a:r>
              <a:rPr lang="ru-RU" sz="2000" dirty="0" smtClean="0"/>
              <a:t>1 июня (четверг) –по математике профильного  и базового уровня;</a:t>
            </a:r>
          </a:p>
          <a:p>
            <a:r>
              <a:rPr lang="ru-RU" sz="2000" dirty="0" smtClean="0"/>
              <a:t>5 июня (понедельник) – история, физика;</a:t>
            </a:r>
          </a:p>
          <a:p>
            <a:r>
              <a:rPr lang="ru-RU" sz="2000" dirty="0" smtClean="0"/>
              <a:t>8 июня (четверг) – обществознание;</a:t>
            </a:r>
          </a:p>
          <a:p>
            <a:r>
              <a:rPr lang="ru-RU" sz="2000" dirty="0" smtClean="0"/>
              <a:t>13 июня (вторник) – иностранные языки (письменный), биология;</a:t>
            </a:r>
          </a:p>
          <a:p>
            <a:r>
              <a:rPr lang="ru-RU" sz="2000" dirty="0" smtClean="0"/>
              <a:t>16 июня (пятница) – иностранные языки (раздел «Говорение»);</a:t>
            </a:r>
          </a:p>
          <a:p>
            <a:r>
              <a:rPr lang="ru-RU" sz="2000" dirty="0" smtClean="0"/>
              <a:t>17 июня (суббота) – иностранные языки (раздел «Говорение»);</a:t>
            </a:r>
          </a:p>
          <a:p>
            <a:r>
              <a:rPr lang="ru-RU" sz="2000" dirty="0" smtClean="0"/>
              <a:t>19 июня (понедельник) – информатика и(ИКТ);</a:t>
            </a:r>
          </a:p>
          <a:p>
            <a:r>
              <a:rPr lang="ru-RU" sz="2000" dirty="0" smtClean="0"/>
              <a:t>20 июня (вторник) – информатика (ИКТ).</a:t>
            </a:r>
            <a:endParaRPr lang="ru-RU" altLang="ru-RU" sz="2200" dirty="0" smtClean="0"/>
          </a:p>
          <a:p>
            <a:pPr>
              <a:buFontTx/>
              <a:buNone/>
            </a:pPr>
            <a:endParaRPr lang="ru-RU" altLang="ru-RU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1428750" y="142875"/>
            <a:ext cx="6743700" cy="92868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Какие предметы сдавать</a:t>
            </a:r>
            <a:r>
              <a:rPr lang="en-US" sz="2800" b="1" dirty="0"/>
              <a:t>?</a:t>
            </a:r>
            <a:endParaRPr lang="ru-RU" sz="2800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04800" y="2819400"/>
            <a:ext cx="2143125" cy="85725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Обязательные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предметы: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28600" y="4343400"/>
            <a:ext cx="235743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Русский язык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28600" y="1524000"/>
            <a:ext cx="235743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Математика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786063" y="3643313"/>
            <a:ext cx="6143625" cy="192881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Документы можно подать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в 5 ВУЗов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Количество специальностей от 1 до </a:t>
            </a:r>
            <a:r>
              <a:rPr lang="ru-RU" sz="2400" b="1" dirty="0">
                <a:solidFill>
                  <a:srgbClr val="C00000"/>
                </a:solidFill>
              </a:rPr>
              <a:t>10 </a:t>
            </a:r>
            <a:r>
              <a:rPr lang="ru-RU" sz="2400" b="1" dirty="0" smtClean="0">
                <a:solidFill>
                  <a:srgbClr val="C00000"/>
                </a:solidFill>
              </a:rPr>
              <a:t>вуз определяет самостоятельно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371600" y="3733800"/>
            <a:ext cx="762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1371600" y="2438400"/>
            <a:ext cx="76200" cy="304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5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736F4-B990-4FCF-B84F-75E92A31BB1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643188" y="1285875"/>
            <a:ext cx="6215062" cy="1928813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Предметы по выбору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(количество предметов для сдачи определяется самостоятельно)</a:t>
            </a:r>
          </a:p>
        </p:txBody>
      </p:sp>
    </p:spTree>
    <p:extLst>
      <p:ext uri="{BB962C8B-B14F-4D97-AF65-F5344CB8AC3E}">
        <p14:creationId xmlns:p14="http://schemas.microsoft.com/office/powerpoint/2010/main" xmlns="" val="139666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1478756"/>
            <a:ext cx="4924425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27633" y="919907"/>
            <a:ext cx="8680847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среднего общего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образования, утвержденный приказом Минпросвещения России и Рособрнадзора                                                    от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04.04.2023г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№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233/552</a:t>
            </a:r>
            <a:endParaRPr lang="ru-RU" sz="1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192" y="458242"/>
            <a:ext cx="775573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Порядок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проведения ГИА </a:t>
            </a:r>
          </a:p>
        </p:txBody>
      </p:sp>
      <p:pic>
        <p:nvPicPr>
          <p:cNvPr id="11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66775"/>
            <a:ext cx="594122" cy="595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658" y="1948607"/>
            <a:ext cx="8680846" cy="45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2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5" y="836613"/>
            <a:ext cx="2736850" cy="58420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ЕГЭ-2024</a:t>
            </a:r>
            <a:endParaRPr lang="ru-RU" sz="3200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7525" y="287338"/>
            <a:ext cx="5902325" cy="220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Обязательные предметы: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/>
              <a:t>Русский язык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/>
              <a:t>Математика (базовый/профильный уровни)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Все остальные предметы – ПО ВЫБОРУ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460500"/>
            <a:ext cx="6589365" cy="1419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Русский язык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Поступление в ВУЗ – минимальный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балл –</a:t>
            </a:r>
            <a:r>
              <a:rPr lang="ru-RU" b="1" dirty="0" smtClean="0">
                <a:solidFill>
                  <a:srgbClr val="FF0000"/>
                </a:solidFill>
              </a:rPr>
              <a:t>40 баллов</a:t>
            </a:r>
            <a:endParaRPr lang="ru-RU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Получение аттестата - минимальный балл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– 24 балла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7613" y="2757488"/>
            <a:ext cx="51879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Математика</a:t>
            </a:r>
          </a:p>
          <a:p>
            <a:pPr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Базовый уровень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5-балльная система, получение аттестата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Минимальный балл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7 баллов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- оценка – </a:t>
            </a:r>
            <a:r>
              <a:rPr lang="ru-RU" b="1" dirty="0" smtClean="0">
                <a:solidFill>
                  <a:srgbClr val="C00000"/>
                </a:solidFill>
              </a:rPr>
              <a:t>«3»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Профильный уровень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Получение аттестата – </a:t>
            </a:r>
            <a:r>
              <a:rPr lang="ru-RU" b="1" dirty="0" smtClean="0">
                <a:solidFill>
                  <a:srgbClr val="FF0000"/>
                </a:solidFill>
              </a:rPr>
              <a:t>27 баллов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поступление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ВУЗ - </a:t>
            </a:r>
            <a:r>
              <a:rPr lang="ru-RU" b="1" dirty="0" smtClean="0">
                <a:solidFill>
                  <a:srgbClr val="FF0000"/>
                </a:solidFill>
              </a:rPr>
              <a:t>39 баллов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altLang="ru-RU" b="1" dirty="0" smtClean="0">
                <a:solidFill>
                  <a:srgbClr val="C00000"/>
                </a:solidFill>
              </a:rPr>
              <a:t>Выпускники </a:t>
            </a:r>
            <a:r>
              <a:rPr lang="ru-RU" altLang="ru-RU" b="1" dirty="0">
                <a:solidFill>
                  <a:srgbClr val="C00000"/>
                </a:solidFill>
              </a:rPr>
              <a:t>могут сдавать: </a:t>
            </a:r>
            <a:endParaRPr lang="ru-RU" altLang="ru-RU" b="1" dirty="0" smtClean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C00000"/>
                </a:solidFill>
              </a:rPr>
              <a:t>один </a:t>
            </a:r>
            <a:r>
              <a:rPr lang="ru-RU" altLang="ru-RU" sz="2400" b="1" dirty="0">
                <a:solidFill>
                  <a:srgbClr val="C00000"/>
                </a:solidFill>
              </a:rPr>
              <a:t>из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уровней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8888" y="5349875"/>
            <a:ext cx="6697662" cy="13914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>
            <a:defPPr>
              <a:defRPr lang="ru-RU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dirty="0"/>
              <a:t>Иностранные </a:t>
            </a:r>
            <a:r>
              <a:rPr lang="ru-RU" altLang="ru-RU" dirty="0" smtClean="0"/>
              <a:t>языки </a:t>
            </a:r>
            <a:endParaRPr lang="ru-RU" altLang="ru-RU" dirty="0"/>
          </a:p>
          <a:p>
            <a:pPr eaLnBrk="1" hangingPunct="1">
              <a:defRPr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Устная часть - раздел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«Говорение»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можно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сдать на добровольной основе.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Письменная и устная часть проходят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разные дни.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100 баллов  = 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80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баллов  (письмо) +  20 баллов (говорение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algn="ctr" eaLnBrk="1" hangingPunct="1">
              <a:defRPr/>
            </a:pPr>
            <a:r>
              <a:rPr lang="ru-RU" altLang="ru-RU" dirty="0" smtClean="0">
                <a:latin typeface="Calibri" pitchFamily="34" charset="0"/>
              </a:rPr>
              <a:t>РЕЗУЛЬТАТЫ УСТНОЙ И ПИСЬМЕННОЙ ЧАСТЕЙ ПУБЛИКУЮТСЯ В ОДИН ДЕНЬ</a:t>
            </a:r>
            <a:endParaRPr lang="ru-RU" altLang="ru-RU" dirty="0"/>
          </a:p>
        </p:txBody>
      </p:sp>
      <p:pic>
        <p:nvPicPr>
          <p:cNvPr id="18439" name="Picture 6" descr="читает на стоп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913" y="930275"/>
            <a:ext cx="108108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http://www.college-edu.ru/upload/iblock/e62/e629a431f3baf1a65445efbd2f2fe4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13" y="3573463"/>
            <a:ext cx="9794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 descr="http://www.lackservice-hamburg.de/images/6397253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32175"/>
            <a:ext cx="9556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04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08520" y="-89297"/>
            <a:ext cx="8805863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2A6267"/>
                </a:solidFill>
              </a:rPr>
              <a:t>           Можно сдавать 5 иностранных языков: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2A6267"/>
                </a:solidFill>
              </a:rPr>
              <a:t>         </a:t>
            </a:r>
            <a:r>
              <a:rPr lang="ru-RU" sz="2700" dirty="0">
                <a:solidFill>
                  <a:srgbClr val="992F5F"/>
                </a:solidFill>
              </a:rPr>
              <a:t>(даже если не изучали тот или иной язык в ОО</a:t>
            </a:r>
            <a:r>
              <a:rPr lang="ru-RU" sz="3000" dirty="0">
                <a:solidFill>
                  <a:srgbClr val="992F5F"/>
                </a:solidFill>
              </a:rPr>
              <a:t>)</a:t>
            </a:r>
            <a:endParaRPr lang="ru-RU" sz="2700" b="1" dirty="0">
              <a:solidFill>
                <a:srgbClr val="2A6267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      </a:t>
            </a: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      </a:t>
            </a:r>
            <a:r>
              <a:rPr lang="ru-RU" sz="2700" dirty="0" smtClean="0">
                <a:solidFill>
                  <a:srgbClr val="2A6267"/>
                </a:solidFill>
              </a:rPr>
              <a:t>    Китайский </a:t>
            </a:r>
            <a:r>
              <a:rPr lang="ru-RU" sz="2700" dirty="0">
                <a:solidFill>
                  <a:srgbClr val="2A6267"/>
                </a:solidFill>
              </a:rPr>
              <a:t>язык               </a:t>
            </a:r>
            <a:r>
              <a:rPr lang="en-US" sz="2700" dirty="0">
                <a:solidFill>
                  <a:srgbClr val="2A6267"/>
                </a:solidFill>
              </a:rPr>
              <a:t>       </a:t>
            </a:r>
            <a:r>
              <a:rPr lang="ru-RU" sz="2700" dirty="0">
                <a:solidFill>
                  <a:srgbClr val="2A6267"/>
                </a:solidFill>
              </a:rPr>
              <a:t>Испанский язык</a:t>
            </a: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700" dirty="0">
              <a:solidFill>
                <a:srgbClr val="2A6267"/>
              </a:solidFill>
            </a:endParaRP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    </a:t>
            </a: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      </a:t>
            </a:r>
            <a:r>
              <a:rPr lang="ru-RU" sz="2700" dirty="0" smtClean="0">
                <a:solidFill>
                  <a:srgbClr val="2A6267"/>
                </a:solidFill>
              </a:rPr>
              <a:t>    Французский </a:t>
            </a:r>
            <a:r>
              <a:rPr lang="ru-RU" sz="2700" dirty="0">
                <a:solidFill>
                  <a:srgbClr val="2A6267"/>
                </a:solidFill>
              </a:rPr>
              <a:t>язык            </a:t>
            </a:r>
            <a:r>
              <a:rPr lang="en-US" sz="2700" dirty="0">
                <a:solidFill>
                  <a:srgbClr val="2A6267"/>
                </a:solidFill>
              </a:rPr>
              <a:t>    </a:t>
            </a:r>
            <a:r>
              <a:rPr lang="ru-RU" sz="2700" dirty="0">
                <a:solidFill>
                  <a:srgbClr val="2A6267"/>
                </a:solidFill>
              </a:rPr>
              <a:t>  Немецкий язык</a:t>
            </a: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</a:t>
            </a:r>
          </a:p>
          <a:p>
            <a:pPr eaLnBrk="1" fontAlgn="auto" hangingPunct="1">
              <a:lnSpc>
                <a:spcPts val="27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700" dirty="0">
              <a:solidFill>
                <a:srgbClr val="2A6267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rgbClr val="2A6267"/>
                </a:solidFill>
              </a:rPr>
              <a:t>                               Английский язык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3000" dirty="0">
              <a:solidFill>
                <a:srgbClr val="2A6267"/>
              </a:solidFill>
            </a:endParaRPr>
          </a:p>
        </p:txBody>
      </p:sp>
      <p:pic>
        <p:nvPicPr>
          <p:cNvPr id="15365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39652"/>
            <a:ext cx="1006079" cy="10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1361"/>
            <a:ext cx="1084659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01" y="2570235"/>
            <a:ext cx="917972" cy="96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094" y="4365107"/>
            <a:ext cx="867965" cy="107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059" y="2480710"/>
            <a:ext cx="1146572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Группа 18"/>
          <p:cNvGrpSpPr>
            <a:grpSpLocks/>
          </p:cNvGrpSpPr>
          <p:nvPr/>
        </p:nvGrpSpPr>
        <p:grpSpPr bwMode="auto">
          <a:xfrm>
            <a:off x="1115616" y="-2551"/>
            <a:ext cx="809625" cy="809625"/>
            <a:chOff x="252230" y="1057526"/>
            <a:chExt cx="1080000" cy="1080000"/>
          </a:xfrm>
        </p:grpSpPr>
        <p:sp>
          <p:nvSpPr>
            <p:cNvPr id="20" name="Блок-схема: узел 19"/>
            <p:cNvSpPr/>
            <p:nvPr/>
          </p:nvSpPr>
          <p:spPr>
            <a:xfrm>
              <a:off x="252230" y="1057526"/>
              <a:ext cx="1080000" cy="1080000"/>
            </a:xfrm>
            <a:prstGeom prst="flowChartConnector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398348" y="1208409"/>
              <a:ext cx="792530" cy="790941"/>
            </a:xfrm>
            <a:prstGeom prst="flowChartConnector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544465" y="1351350"/>
              <a:ext cx="505059" cy="505059"/>
            </a:xfrm>
            <a:prstGeom prst="flowChartConnector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6040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64104" cy="62507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/>
              <a:t>Математика на ЕГЭ: </a:t>
            </a:r>
            <a:r>
              <a:rPr lang="ru-RU" sz="2100" dirty="0" smtClean="0"/>
              <a:t>или-или </a:t>
            </a:r>
            <a:endParaRPr lang="ru-RU" sz="2100" dirty="0"/>
          </a:p>
        </p:txBody>
      </p:sp>
      <p:sp>
        <p:nvSpPr>
          <p:cNvPr id="16388" name="Прямоугольник 18"/>
          <p:cNvSpPr>
            <a:spLocks noChangeArrowheads="1"/>
          </p:cNvSpPr>
          <p:nvPr/>
        </p:nvSpPr>
        <p:spPr bwMode="auto">
          <a:xfrm>
            <a:off x="608604" y="4215725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4472C4"/>
                </a:solidFill>
                <a:latin typeface="Arial" panose="020B0604020202020204" pitchFamily="34" charset="0"/>
              </a:rPr>
              <a:t>Пункт </a:t>
            </a:r>
            <a:r>
              <a:rPr lang="ru-RU" altLang="ru-RU" sz="1800" b="1" u="sng" dirty="0" smtClean="0">
                <a:solidFill>
                  <a:srgbClr val="4472C4"/>
                </a:solidFill>
                <a:latin typeface="Arial" panose="020B0604020202020204" pitchFamily="34" charset="0"/>
              </a:rPr>
              <a:t>12 </a:t>
            </a:r>
            <a:endParaRPr lang="ru-RU" altLang="ru-RU" sz="1800" b="1" u="sng" dirty="0">
              <a:solidFill>
                <a:srgbClr val="4472C4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472C4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sp>
        <p:nvSpPr>
          <p:cNvPr id="16389" name="Прямоугольник 19"/>
          <p:cNvSpPr>
            <a:spLocks noChangeArrowheads="1"/>
          </p:cNvSpPr>
          <p:nvPr/>
        </p:nvSpPr>
        <p:spPr bwMode="auto">
          <a:xfrm>
            <a:off x="3517239" y="4266188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43BB8D"/>
                </a:solidFill>
                <a:latin typeface="Arial" panose="020B0604020202020204" pitchFamily="34" charset="0"/>
              </a:rPr>
              <a:t>Пункт 13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3BB8D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sp>
        <p:nvSpPr>
          <p:cNvPr id="16390" name="Прямоугольник 20"/>
          <p:cNvSpPr>
            <a:spLocks noChangeArrowheads="1"/>
          </p:cNvSpPr>
          <p:nvPr/>
        </p:nvSpPr>
        <p:spPr bwMode="auto">
          <a:xfrm>
            <a:off x="6475895" y="4178125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CE9298"/>
                </a:solidFill>
                <a:latin typeface="Arial" panose="020B0604020202020204" pitchFamily="34" charset="0"/>
              </a:rPr>
              <a:t>Пункт 51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E9298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grpSp>
        <p:nvGrpSpPr>
          <p:cNvPr id="16391" name="Группа 7"/>
          <p:cNvGrpSpPr>
            <a:grpSpLocks/>
          </p:cNvGrpSpPr>
          <p:nvPr/>
        </p:nvGrpSpPr>
        <p:grpSpPr bwMode="auto">
          <a:xfrm>
            <a:off x="509557" y="1052736"/>
            <a:ext cx="2538413" cy="3126581"/>
            <a:chOff x="3269245" y="573245"/>
            <a:chExt cx="3384000" cy="4168800"/>
          </a:xfrm>
        </p:grpSpPr>
        <p:grpSp>
          <p:nvGrpSpPr>
            <p:cNvPr id="16404" name="Группа 5"/>
            <p:cNvGrpSpPr>
              <a:grpSpLocks/>
            </p:cNvGrpSpPr>
            <p:nvPr/>
          </p:nvGrpSpPr>
          <p:grpSpPr bwMode="auto">
            <a:xfrm>
              <a:off x="3269245" y="573245"/>
              <a:ext cx="3384000" cy="4168800"/>
              <a:chOff x="3269245" y="573245"/>
              <a:chExt cx="3384000" cy="41688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269245" y="573245"/>
                <a:ext cx="3384000" cy="4168800"/>
              </a:xfrm>
              <a:prstGeom prst="rect">
                <a:avLst/>
              </a:prstGeom>
              <a:noFill/>
              <a:ln w="1905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421620" y="725646"/>
                <a:ext cx="3023697" cy="3808436"/>
              </a:xfrm>
              <a:prstGeom prst="rect">
                <a:avLst/>
              </a:prstGeom>
              <a:noFill/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600979" y="905035"/>
                <a:ext cx="2664979" cy="3449658"/>
              </a:xfrm>
              <a:prstGeom prst="rect">
                <a:avLst/>
              </a:prstGeom>
              <a:solidFill>
                <a:srgbClr val="4472C4"/>
              </a:solidFill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405" name="Прямоугольник 38"/>
            <p:cNvSpPr>
              <a:spLocks noChangeArrowheads="1"/>
            </p:cNvSpPr>
            <p:nvPr/>
          </p:nvSpPr>
          <p:spPr bwMode="auto">
            <a:xfrm>
              <a:off x="3520708" y="1152994"/>
              <a:ext cx="2664000" cy="301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Необходимо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выбрать уровень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(базовый или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профильный</a:t>
              </a:r>
              <a:r>
                <a:rPr lang="ru-RU" altLang="ru-RU" sz="135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 b="1" dirty="0" smtClean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solidFill>
                    <a:srgbClr val="FFFF00"/>
                  </a:solidFill>
                  <a:latin typeface="Arial" panose="020B0604020202020204" pitchFamily="34" charset="0"/>
                </a:rPr>
                <a:t>(за 2 недели до начала ГИА</a:t>
              </a:r>
              <a:r>
                <a:rPr lang="ru-RU" altLang="ru-RU" sz="20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ru-RU" sz="2000" b="1" dirty="0" smtClean="0">
                  <a:solidFill>
                    <a:srgbClr val="FFFF00"/>
                  </a:solidFill>
                  <a:latin typeface="Arial" panose="020B0604020202020204" pitchFamily="34" charset="0"/>
                </a:rPr>
                <a:t>- П.13)</a:t>
              </a:r>
              <a:endParaRPr lang="ru-RU" altLang="ru-RU" sz="20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392" name="Группа 39"/>
          <p:cNvGrpSpPr>
            <a:grpSpLocks/>
          </p:cNvGrpSpPr>
          <p:nvPr/>
        </p:nvGrpSpPr>
        <p:grpSpPr bwMode="auto">
          <a:xfrm>
            <a:off x="3208861" y="1052736"/>
            <a:ext cx="2538413" cy="3126581"/>
            <a:chOff x="3297984" y="-198970"/>
            <a:chExt cx="3384000" cy="3292945"/>
          </a:xfrm>
        </p:grpSpPr>
        <p:grpSp>
          <p:nvGrpSpPr>
            <p:cNvPr id="16399" name="Группа 40"/>
            <p:cNvGrpSpPr>
              <a:grpSpLocks/>
            </p:cNvGrpSpPr>
            <p:nvPr/>
          </p:nvGrpSpPr>
          <p:grpSpPr bwMode="auto">
            <a:xfrm>
              <a:off x="3297984" y="-198970"/>
              <a:ext cx="3384000" cy="3292945"/>
              <a:chOff x="3297984" y="-198970"/>
              <a:chExt cx="3384000" cy="3292945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3297984" y="-198970"/>
                <a:ext cx="3384000" cy="3292945"/>
              </a:xfrm>
              <a:prstGeom prst="rect">
                <a:avLst/>
              </a:prstGeom>
              <a:noFill/>
              <a:ln w="1905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394195" y="-151374"/>
                <a:ext cx="3023696" cy="3008292"/>
              </a:xfrm>
              <a:prstGeom prst="rect">
                <a:avLst/>
              </a:prstGeom>
              <a:noFill/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580819" y="63112"/>
                <a:ext cx="2664980" cy="2723639"/>
              </a:xfrm>
              <a:prstGeom prst="rect">
                <a:avLst/>
              </a:prstGeom>
              <a:solidFill>
                <a:srgbClr val="43BB8D"/>
              </a:solidFill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400" name="Прямоугольник 41"/>
            <p:cNvSpPr>
              <a:spLocks noChangeArrowheads="1"/>
            </p:cNvSpPr>
            <p:nvPr/>
          </p:nvSpPr>
          <p:spPr bwMode="auto">
            <a:xfrm>
              <a:off x="3611390" y="248502"/>
              <a:ext cx="2664000" cy="141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Выпускники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прошлых лет,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имеющие аттестат,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не могут сдавать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базового уровня</a:t>
              </a:r>
            </a:p>
          </p:txBody>
        </p:sp>
      </p:grpSp>
      <p:grpSp>
        <p:nvGrpSpPr>
          <p:cNvPr id="16393" name="Группа 45"/>
          <p:cNvGrpSpPr>
            <a:grpSpLocks/>
          </p:cNvGrpSpPr>
          <p:nvPr/>
        </p:nvGrpSpPr>
        <p:grpSpPr bwMode="auto">
          <a:xfrm>
            <a:off x="6056114" y="1052736"/>
            <a:ext cx="2538413" cy="3126581"/>
            <a:chOff x="3241468" y="-245650"/>
            <a:chExt cx="3384000" cy="3492000"/>
          </a:xfrm>
        </p:grpSpPr>
        <p:grpSp>
          <p:nvGrpSpPr>
            <p:cNvPr id="16394" name="Группа 46"/>
            <p:cNvGrpSpPr>
              <a:grpSpLocks/>
            </p:cNvGrpSpPr>
            <p:nvPr/>
          </p:nvGrpSpPr>
          <p:grpSpPr bwMode="auto">
            <a:xfrm>
              <a:off x="3241468" y="-245650"/>
              <a:ext cx="3384000" cy="3492000"/>
              <a:chOff x="3241468" y="-245650"/>
              <a:chExt cx="3384000" cy="349200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241468" y="-245650"/>
                <a:ext cx="3384000" cy="3492000"/>
              </a:xfrm>
              <a:prstGeom prst="rect">
                <a:avLst/>
              </a:prstGeom>
              <a:noFill/>
              <a:ln w="1905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449394" y="-94055"/>
                <a:ext cx="3023697" cy="3188810"/>
              </a:xfrm>
              <a:prstGeom prst="rect">
                <a:avLst/>
              </a:prstGeom>
              <a:noFill/>
              <a:ln w="7620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628753" y="56209"/>
                <a:ext cx="2664978" cy="2888280"/>
              </a:xfrm>
              <a:prstGeom prst="rect">
                <a:avLst/>
              </a:prstGeom>
              <a:solidFill>
                <a:srgbClr val="CE929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395" name="Прямоугольник 47"/>
            <p:cNvSpPr>
              <a:spLocks noChangeArrowheads="1"/>
            </p:cNvSpPr>
            <p:nvPr/>
          </p:nvSpPr>
          <p:spPr bwMode="auto">
            <a:xfrm>
              <a:off x="3524262" y="194625"/>
              <a:ext cx="2874488" cy="217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 случае получения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75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неудовлетворительного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результата можно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изменить выбранный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ранее уровень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для повторной сдачи ЕГЭ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 резервные сроки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45645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576" y="1484784"/>
            <a:ext cx="9144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821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9"/>
            <a:ext cx="8568952" cy="57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4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Продолжительность проведения ГИА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/>
              <a:t>В продолжительность экзаменов не включается время, выделенное на подготовительные мероприятия: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- инструктаж обучающихся,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- вскрытие пакетов с экзаменационными материалами,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- заполнение регистрационных полей экзаменационной работы,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- настройка технических средств.</a:t>
            </a:r>
          </a:p>
          <a:p>
            <a:pPr eaLnBrk="1" hangingPunct="1"/>
            <a:r>
              <a:rPr lang="ru-RU" dirty="0" smtClean="0"/>
              <a:t>При продолжительности экзамена 4 и более часа организуется питание обучающихся.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0850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Продолжительность проведения ГИА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82650" y="2495550"/>
          <a:ext cx="7772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460"/>
                <a:gridCol w="30929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Математика (</a:t>
                      </a:r>
                      <a:r>
                        <a:rPr lang="ru-RU" sz="2400" b="1" dirty="0" err="1" smtClean="0">
                          <a:solidFill>
                            <a:sysClr val="windowText" lastClr="000000"/>
                          </a:solidFill>
                        </a:rPr>
                        <a:t>пр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), физика, информатика, литература, обществознание, история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3 часа</a:t>
                      </a:r>
                      <a:r>
                        <a:rPr lang="ru-RU" sz="2400" b="1" baseline="0" dirty="0" smtClean="0">
                          <a:solidFill>
                            <a:sysClr val="windowText" lastClr="000000"/>
                          </a:solidFill>
                        </a:rPr>
                        <a:t> 55 минут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Русский язык, химия,</a:t>
                      </a:r>
                      <a:r>
                        <a:rPr lang="ru-RU" sz="2400" b="1" baseline="0" dirty="0" smtClean="0">
                          <a:solidFill>
                            <a:sysClr val="windowText" lastClr="000000"/>
                          </a:solidFill>
                        </a:rPr>
                        <a:t> б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иология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3 часа</a:t>
                      </a:r>
                      <a:r>
                        <a:rPr lang="ru-RU" sz="2400" b="1" baseline="0" dirty="0" smtClean="0">
                          <a:solidFill>
                            <a:sysClr val="windowText" lastClr="000000"/>
                          </a:solidFill>
                        </a:rPr>
                        <a:t> 30 минут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Математика (</a:t>
                      </a:r>
                      <a:r>
                        <a:rPr lang="ru-RU" sz="2400" b="1" dirty="0" err="1" smtClean="0">
                          <a:solidFill>
                            <a:sysClr val="windowText" lastClr="000000"/>
                          </a:solidFill>
                        </a:rPr>
                        <a:t>бз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), география, иностранный язык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3 часа 00 минут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Повторный допуск к сдаче ГИА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Повторно 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получившие на ГИА неудовлетворительный результат по одному из обязательных учебных предметов;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не явившиеся на экзамены по уважительным причинам </a:t>
            </a:r>
            <a:r>
              <a:rPr lang="ru-RU" sz="1800" smtClean="0"/>
              <a:t>(болезнь или иные обстоятельства, подтвержденные документально);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не завершившие выполнение экзаменационной работы по уважительным причинам </a:t>
            </a:r>
            <a:r>
              <a:rPr lang="ru-RU" sz="1800" smtClean="0"/>
              <a:t>(болезнь или иные обстоятельства, подтвержденные документально);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апелляция которых о нарушении установленного порядка проведения ГИА конфликтной комиссией была удовлетворена;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результаты которых были аннулированы ГЭК в случае выявления фактов нарушений установленного порядка проведения ГИА организаторами экзамена или иными (неустановленными) лицами.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Разрешено: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611560" y="1340768"/>
            <a:ext cx="800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err="1"/>
              <a:t>Гелевая</a:t>
            </a:r>
            <a:r>
              <a:rPr lang="ru-RU" sz="2800" dirty="0"/>
              <a:t>, капиллярная или перьевая ручка с чернилами черного цвета.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На математике – линейка.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На химии – непрограммируемый калькулятор.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На физике – непрограммируемый калькулятор и линейка.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На географии - непрограммируемый калькулятор, транспортир и линейка.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b="1" dirty="0" smtClean="0"/>
              <a:t>Запрещено: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312150" cy="5661248"/>
          </a:xfrm>
        </p:spPr>
        <p:txBody>
          <a:bodyPr/>
          <a:lstStyle/>
          <a:p>
            <a:r>
              <a:rPr lang="ru-RU" sz="2800" dirty="0" smtClean="0"/>
              <a:t>иметь 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r>
              <a:rPr lang="ru-RU" sz="2800" dirty="0" smtClean="0"/>
              <a:t>выносить из аудиторий и ППЭ экзаменационные материалы на бумажном или электронном носителях, их фотографирование;</a:t>
            </a:r>
          </a:p>
          <a:p>
            <a:r>
              <a:rPr lang="ru-RU" sz="2800" dirty="0" smtClean="0"/>
              <a:t>оказание содействия другим участникам ЕГЭ, в том числе передача им указанных средств и материалов.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051050" y="620713"/>
            <a:ext cx="6481763" cy="1444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827584" y="452438"/>
            <a:ext cx="7921625" cy="5429250"/>
          </a:xfrm>
        </p:spPr>
        <p:txBody>
          <a:bodyPr/>
          <a:lstStyle/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Единый государственный экзамен (ЕГЭ) — это форма объективной оценки качества подготовки лиц, освоивших образовательные программы среднего общего образования, с использованием контрольных измерительных материалов (КИМ) по общеобразовательным предметам.</a:t>
            </a:r>
          </a:p>
          <a:p>
            <a:pPr marL="8255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800" b="1" i="1" dirty="0" smtClean="0">
                <a:cs typeface="Times New Roman" panose="02020603050405020304" pitchFamily="18" charset="0"/>
              </a:rPr>
              <a:t>Особенности ЕГЭ: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•	единые правила проведения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•	единое расписание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•	использование заданий стандартизированной формы (КИМ)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•	использование специальных бланков для оформления ответов на задания</a:t>
            </a:r>
          </a:p>
        </p:txBody>
      </p:sp>
      <p:pic>
        <p:nvPicPr>
          <p:cNvPr id="11268" name="Picture 5" descr="D:\Документы\Мои рисунки\Мои рисунки\школьные\ow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357813"/>
            <a:ext cx="152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ED805D-5BCF-4619-9AEC-2D96DBAB4FF9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Последствия нарушения </a:t>
            </a:r>
            <a:br>
              <a:rPr lang="ru-RU" sz="3600" dirty="0" smtClean="0"/>
            </a:br>
            <a:r>
              <a:rPr lang="ru-RU" sz="3600" dirty="0" smtClean="0"/>
              <a:t>порядка проведения ГИА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Лица, допустившие нарушение устанавливаемого порядка проведения ГИА,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удаляются с экзамена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Для этого организаторы или общественные наблюдатели приглашают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уполномоченных представителей ГЭК</a:t>
            </a:r>
            <a:r>
              <a:rPr lang="ru-RU" dirty="0" smtClean="0"/>
              <a:t>, которые </a:t>
            </a:r>
            <a:r>
              <a:rPr lang="ru-RU" b="1" dirty="0" smtClean="0"/>
              <a:t>составляют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 об удалении с экзамена</a:t>
            </a:r>
            <a:r>
              <a:rPr lang="ru-RU" b="1" dirty="0" smtClean="0"/>
              <a:t> </a:t>
            </a:r>
            <a:r>
              <a:rPr lang="ru-RU" dirty="0" smtClean="0"/>
              <a:t>и удаляют лиц, нарушивших установленный порядок проведения ГИА, из ППЭ.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Досрочное завершение экзамена по объективным причинам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985125" cy="4799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Если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обучающийся</a:t>
            </a:r>
            <a:r>
              <a:rPr lang="ru-RU" sz="2400" dirty="0" smtClean="0"/>
              <a:t> по состоянию здоровья или другим объективным причинам </a:t>
            </a:r>
            <a:r>
              <a:rPr lang="ru-RU" sz="2400" b="1" dirty="0" smtClean="0">
                <a:solidFill>
                  <a:srgbClr val="FF0000"/>
                </a:solidFill>
              </a:rPr>
              <a:t>не завершает выполнение экзаменационной работы</a:t>
            </a:r>
            <a:r>
              <a:rPr lang="ru-RU" sz="2400" dirty="0" smtClean="0"/>
              <a:t>, то он досрочно покидает аудиторию.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В таком случае организаторы приглашают медицинского работника и уполномоченных представителей ГЭК, которые составляют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 о досрочном завершении экзамена по объективным причинам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Акты об удалении с экзамена и о досрочном завершении экзамена по объективным причинам в тот же день направляются в ГЭК для учета при обработке экзаменационных работ.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Прием и рассмотрение апелляций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Конфликтная комиссия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принимает апелляции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в письменной форме:</a:t>
            </a:r>
            <a:r>
              <a:rPr lang="ru-RU" sz="2400" dirty="0" smtClean="0"/>
              <a:t> 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о нарушении установленного порядка проведения ГИА по учебному предмету;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о несогласии с выставленными баллами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Конфликтная комиссия </a:t>
            </a:r>
            <a:r>
              <a:rPr lang="ru-RU" sz="2000" b="1" dirty="0" smtClean="0"/>
              <a:t>не рассматривает апелляции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по вопросам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содержания и структуры экзаменационных материалов</a:t>
            </a:r>
            <a:r>
              <a:rPr lang="ru-RU" sz="2000" dirty="0" smtClean="0"/>
              <a:t> по учебным предметам, а также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по вопросам, </a:t>
            </a:r>
            <a:r>
              <a:rPr lang="ru-RU" sz="2000" b="1" i="1" dirty="0" smtClean="0"/>
              <a:t>связанным с нарушением обучающимися требований Порядка</a:t>
            </a:r>
            <a:r>
              <a:rPr lang="ru-RU" sz="2000" dirty="0" smtClean="0"/>
              <a:t> или </a:t>
            </a:r>
            <a:r>
              <a:rPr lang="ru-RU" sz="2000" b="1" i="1" dirty="0" smtClean="0"/>
              <a:t>неправильным оформлением экзаменационной работы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Сроки и места подачи апелляций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8229600" cy="4767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33CC"/>
                </a:solidFill>
              </a:rPr>
              <a:t>Апелляцию о нарушении установленного порядка проведения ГИА</a:t>
            </a:r>
            <a:r>
              <a:rPr lang="ru-RU" sz="2400" dirty="0" smtClean="0"/>
              <a:t> по учебному предмету обучающийся подает </a:t>
            </a:r>
            <a:r>
              <a:rPr lang="ru-RU" sz="2400" b="1" i="1" dirty="0" smtClean="0">
                <a:solidFill>
                  <a:schemeClr val="accent2"/>
                </a:solidFill>
              </a:rPr>
              <a:t>в день проведения экзамена</a:t>
            </a:r>
            <a:r>
              <a:rPr lang="ru-RU" sz="2400" dirty="0" smtClean="0"/>
              <a:t> по соответствующему учебному предмету </a:t>
            </a:r>
            <a:r>
              <a:rPr lang="ru-RU" sz="2400" b="1" dirty="0" smtClean="0"/>
              <a:t>уполномоченному представителю ГЭК,</a:t>
            </a:r>
            <a:r>
              <a:rPr lang="ru-RU" sz="2400" dirty="0" smtClean="0"/>
              <a:t> </a:t>
            </a:r>
            <a:r>
              <a:rPr lang="ru-RU" sz="2400" b="1" i="1" dirty="0" smtClean="0"/>
              <a:t>не покидая ППЭ</a:t>
            </a:r>
            <a:r>
              <a:rPr lang="ru-RU" sz="2400" i="1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33CC"/>
                </a:solidFill>
              </a:rPr>
              <a:t>Апелляцию о несогласии с выставленными баллами</a:t>
            </a:r>
            <a:r>
              <a:rPr lang="ru-RU" sz="2400" dirty="0" smtClean="0"/>
              <a:t> обучающийся подает </a:t>
            </a:r>
            <a:r>
              <a:rPr lang="ru-RU" sz="2400" b="1" i="1" dirty="0" smtClean="0">
                <a:solidFill>
                  <a:schemeClr val="accent2"/>
                </a:solidFill>
              </a:rPr>
              <a:t>в течение двух рабочих</a:t>
            </a:r>
            <a:r>
              <a:rPr lang="ru-RU" sz="2400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</a:rPr>
              <a:t>дней со дня объявления результатов ГИА</a:t>
            </a:r>
            <a:r>
              <a:rPr lang="ru-RU" sz="2400" dirty="0" smtClean="0"/>
              <a:t> по соответствующему учебному предмету непосредственно </a:t>
            </a:r>
            <a:r>
              <a:rPr lang="ru-RU" sz="2400" b="1" dirty="0" smtClean="0"/>
              <a:t>в конфликтную комиссию</a:t>
            </a:r>
            <a:r>
              <a:rPr lang="ru-RU" sz="2400" dirty="0" smtClean="0"/>
              <a:t> или </a:t>
            </a:r>
            <a:r>
              <a:rPr lang="ru-RU" sz="2400" b="1" dirty="0" smtClean="0"/>
              <a:t>в образовательную организацию, в которой был допущен к ГИА. </a:t>
            </a:r>
            <a:r>
              <a:rPr lang="ru-RU" sz="2400" b="1" dirty="0" smtClean="0">
                <a:solidFill>
                  <a:srgbClr val="336600"/>
                </a:solidFill>
              </a:rPr>
              <a:t>Руководитель образовательной организации, принявший апелляцию, незамедлительно передает ее в конфликтную комиссию.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Сроки рассмотрения апелляций</a:t>
            </a:r>
            <a:r>
              <a:rPr lang="ru-RU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Конфликтная комиссия рассматривает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апелляцию о нарушении установленного порядка проведения ГИА </a:t>
            </a:r>
            <a:r>
              <a:rPr lang="ru-RU" sz="2400" b="1" smtClean="0">
                <a:solidFill>
                  <a:schemeClr val="accent2"/>
                </a:solidFill>
              </a:rPr>
              <a:t>в течение двух рабочих дней</a:t>
            </a:r>
            <a:r>
              <a:rPr lang="ru-RU" sz="240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апелляцию о несогласии с выставленными баллами </a:t>
            </a:r>
            <a:r>
              <a:rPr lang="ru-RU" sz="2400" b="1" smtClean="0">
                <a:solidFill>
                  <a:schemeClr val="accent2"/>
                </a:solidFill>
              </a:rPr>
              <a:t>в течение четырех рабочих дней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с момента ее поступления в конфликтную комиссию.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0033CC"/>
                </a:solidFill>
              </a:rPr>
              <a:t>После утверждения результаты ГИА передаются в образовательные организации, органы местного самоуправления для ознакомления обучающихся с полученными ими результатами.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Оценка результатов ГИА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Обучающимся,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dirty="0" smtClean="0">
                <a:solidFill>
                  <a:srgbClr val="0033CC"/>
                </a:solidFill>
              </a:rPr>
              <a:t>не прошедшим ГИА </a:t>
            </a:r>
            <a:r>
              <a:rPr lang="ru-RU" sz="2400" i="1" dirty="0" smtClean="0"/>
              <a:t>или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dirty="0" smtClean="0">
                <a:solidFill>
                  <a:srgbClr val="0033CC"/>
                </a:solidFill>
              </a:rPr>
              <a:t>получившим на ГИА неудовлетворительные результаты более чем по одному обязательному учебному предмету </a:t>
            </a:r>
            <a:r>
              <a:rPr lang="ru-RU" sz="2400" i="1" dirty="0" smtClean="0"/>
              <a:t>или</a:t>
            </a:r>
            <a:r>
              <a:rPr lang="ru-RU" sz="2400" i="1" dirty="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dirty="0" smtClean="0">
                <a:solidFill>
                  <a:srgbClr val="0033CC"/>
                </a:solidFill>
              </a:rPr>
              <a:t>получившим повторно неудовлетворительный результат по одному из этих предметов на ГИА в дополнительные сроки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предоставляется право пройти ГИА по соответствующим учебным предметам не ранее чем 1 сентября текущего года.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 txBox="1">
            <a:spLocks/>
          </p:cNvSpPr>
          <p:nvPr/>
        </p:nvSpPr>
        <p:spPr bwMode="auto">
          <a:xfrm>
            <a:off x="1537006" y="402677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800000"/>
                </a:solidFill>
                <a:latin typeface="Arial" panose="020B0604020202020204" pitchFamily="34" charset="0"/>
              </a:rPr>
              <a:t>Последовательные шаги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08425"/>
            <a:ext cx="11064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4"/>
          <p:cNvSpPr txBox="1">
            <a:spLocks/>
          </p:cNvSpPr>
          <p:nvPr/>
        </p:nvSpPr>
        <p:spPr>
          <a:xfrm>
            <a:off x="142844" y="405057"/>
            <a:ext cx="9036050" cy="607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370138"/>
            <a:ext cx="11430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7322" y="2915262"/>
            <a:ext cx="7102475" cy="720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3. Рядом с рейтингом проставить сумму баллов трёх вступительных результатов ЕГЭ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9956" y="2071384"/>
            <a:ext cx="7096125" cy="719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2. Выстроить ВУЗы по рейтингу приоритетности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8629" y="979062"/>
            <a:ext cx="7167562" cy="9667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1. После 3.10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познакомиться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с Правилами приёма ВУЗа в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г. на официальном сайте</a:t>
            </a:r>
          </a:p>
        </p:txBody>
      </p:sp>
      <p:pic>
        <p:nvPicPr>
          <p:cNvPr id="14345" name="Picture 4" descr="C:\Users\Ольга\AppData\Local\Microsoft\Windows\Temporary Internet Files\Content.IE5\KH4627BX\MP9003855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163" y="981075"/>
            <a:ext cx="12096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78629" y="3866662"/>
            <a:ext cx="7062787" cy="687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Шаг 4. Определить необходимые экзамены и спланировать систему подготовки  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575300"/>
            <a:ext cx="10810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04287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509392" y="548680"/>
            <a:ext cx="8229600" cy="83502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Как выбрать вуз?</a:t>
            </a:r>
            <a:r>
              <a:rPr lang="ru-RU" altLang="ru-RU" sz="2400" dirty="0" smtClean="0">
                <a:ea typeface="Times New Roman" panose="02020603050405020304" pitchFamily="18" charset="0"/>
                <a:cs typeface="Cambria" panose="02040503050406030204" pitchFamily="18" charset="0"/>
              </a:rPr>
              <a:t/>
            </a:r>
            <a:br>
              <a:rPr lang="ru-RU" altLang="ru-RU" sz="2400" dirty="0" smtClean="0">
                <a:ea typeface="Times New Roman" panose="02020603050405020304" pitchFamily="18" charset="0"/>
                <a:cs typeface="Cambria" panose="02040503050406030204" pitchFamily="18" charset="0"/>
              </a:rPr>
            </a:br>
            <a:endParaRPr lang="ru-RU" altLang="ru-RU" dirty="0" smtClean="0"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984998"/>
            <a:ext cx="38644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Что нужно сделать, чтобы потом не пожалеть о неправильном решении?</a:t>
            </a:r>
          </a:p>
          <a:p>
            <a:pPr marL="0" indent="0">
              <a:buNone/>
            </a:pPr>
            <a:r>
              <a:rPr lang="ru-RU" altLang="ru-RU" sz="2000" b="1" dirty="0" smtClean="0"/>
              <a:t>1. Оценить свои возможности</a:t>
            </a:r>
            <a:endParaRPr lang="ru-RU" altLang="ru-RU" sz="2000" dirty="0" smtClean="0"/>
          </a:p>
          <a:p>
            <a:pPr marL="0" indent="0">
              <a:buNone/>
            </a:pPr>
            <a:r>
              <a:rPr lang="ru-RU" altLang="ru-RU" sz="2000" b="1" dirty="0" smtClean="0"/>
              <a:t>2. Скорректировать свои ожидания</a:t>
            </a:r>
            <a:endParaRPr lang="ru-RU" altLang="ru-RU" sz="2000" dirty="0" smtClean="0"/>
          </a:p>
          <a:p>
            <a:pPr marL="0" indent="0">
              <a:buNone/>
            </a:pPr>
            <a:r>
              <a:rPr lang="ru-RU" altLang="ru-RU" sz="2000" b="1" dirty="0" smtClean="0"/>
              <a:t>3. Выйти на сайты вузов и посмотреть правила приема.</a:t>
            </a:r>
          </a:p>
          <a:p>
            <a:pPr marL="0" indent="0">
              <a:buNone/>
            </a:pPr>
            <a:r>
              <a:rPr lang="ru-RU" altLang="ru-RU" sz="2000" b="1" dirty="0" smtClean="0"/>
              <a:t>4. Выбрать не более пяти вузов</a:t>
            </a:r>
            <a:endParaRPr lang="ru-RU" altLang="ru-RU" sz="2000" dirty="0" smtClean="0"/>
          </a:p>
          <a:p>
            <a:pPr marL="0" indent="0">
              <a:buNone/>
            </a:pPr>
            <a:r>
              <a:rPr lang="ru-RU" altLang="ru-RU" sz="2000" b="1" dirty="0" smtClean="0"/>
              <a:t>5</a:t>
            </a:r>
            <a:r>
              <a:rPr lang="ru-RU" altLang="ru-RU" sz="2000" dirty="0" smtClean="0"/>
              <a:t>. </a:t>
            </a:r>
            <a:r>
              <a:rPr lang="ru-RU" altLang="ru-RU" sz="2000" b="1" dirty="0" smtClean="0"/>
              <a:t>Посетить Дни открытых дверей вузов очно или дистанционно.</a:t>
            </a:r>
          </a:p>
          <a:p>
            <a:pPr marL="0" indent="0">
              <a:buNone/>
            </a:pPr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15364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20480" cy="509163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i="1" dirty="0" smtClean="0">
                <a:solidFill>
                  <a:srgbClr val="C00000"/>
                </a:solidFill>
              </a:rPr>
              <a:t>На что важно обратить внимание при выборе вуза: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r>
              <a:rPr lang="ru-RU" altLang="ru-RU" sz="1800" b="1" dirty="0" smtClean="0"/>
              <a:t>статус вуза;</a:t>
            </a:r>
          </a:p>
          <a:p>
            <a:r>
              <a:rPr lang="ru-RU" altLang="ru-RU" sz="1800" b="1" dirty="0" smtClean="0"/>
              <a:t>карьерные перспективы;</a:t>
            </a:r>
          </a:p>
          <a:p>
            <a:r>
              <a:rPr lang="ru-RU" altLang="ru-RU" sz="1800" b="1" dirty="0" smtClean="0"/>
              <a:t>количество бюджетных мест;</a:t>
            </a:r>
          </a:p>
          <a:p>
            <a:r>
              <a:rPr lang="ru-RU" altLang="ru-RU" sz="1800" b="1" dirty="0" smtClean="0"/>
              <a:t>наличие или отсутствие внутренних экзаменов;</a:t>
            </a:r>
          </a:p>
          <a:p>
            <a:r>
              <a:rPr lang="ru-RU" altLang="ru-RU" sz="1800" b="1" dirty="0" smtClean="0"/>
              <a:t>вузовские олимпиады;</a:t>
            </a:r>
          </a:p>
          <a:p>
            <a:r>
              <a:rPr lang="ru-RU" altLang="ru-RU" sz="1800" b="1" dirty="0" smtClean="0"/>
              <a:t>стоимость обучения;</a:t>
            </a:r>
          </a:p>
          <a:p>
            <a:r>
              <a:rPr lang="ru-RU" altLang="ru-RU" sz="1800" b="1" dirty="0" smtClean="0"/>
              <a:t>уровень заинтересованности вуза в трудоустройстве выпускников;</a:t>
            </a:r>
          </a:p>
          <a:p>
            <a:r>
              <a:rPr lang="ru-RU" altLang="ru-RU" sz="1800" b="1" dirty="0" smtClean="0"/>
              <a:t>наличие или отсутствие военной кафедры;</a:t>
            </a:r>
          </a:p>
          <a:p>
            <a:r>
              <a:rPr lang="ru-RU" altLang="ru-RU" sz="1800" b="1" dirty="0" smtClean="0"/>
              <a:t>условия предоставления общежития;</a:t>
            </a:r>
          </a:p>
          <a:p>
            <a:r>
              <a:rPr lang="ru-RU" altLang="ru-RU" sz="1800" b="1" dirty="0" smtClean="0"/>
              <a:t>местоположение вуза.</a:t>
            </a:r>
          </a:p>
          <a:p>
            <a:endParaRPr lang="ru-RU" altLang="ru-RU" dirty="0" smtClean="0"/>
          </a:p>
        </p:txBody>
      </p:sp>
      <p:sp>
        <p:nvSpPr>
          <p:cNvPr id="153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63BEF8-401B-46B7-8711-E3542001364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235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Информирование о ЕГЭ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 smtClean="0"/>
              <a:t>Нормативные правовые документы, оперативная официальная информация, демоверсии, открытый банк заданий ЕГЭ</a:t>
            </a:r>
            <a:endParaRPr lang="ru-RU" altLang="ru-RU" sz="2400" dirty="0" smtClean="0"/>
          </a:p>
          <a:p>
            <a:r>
              <a:rPr lang="ru-RU" altLang="ru-RU" sz="2400" dirty="0" smtClean="0"/>
              <a:t>Информационный портал ЕГЭ </a:t>
            </a:r>
            <a:r>
              <a:rPr lang="en-US" altLang="ru-RU" sz="2400" u="sng" dirty="0" smtClean="0">
                <a:hlinkClick r:id="rId2"/>
              </a:rPr>
              <a:t>http</a:t>
            </a:r>
            <a:r>
              <a:rPr lang="ru-RU" altLang="ru-RU" sz="2400" u="sng" dirty="0" smtClean="0">
                <a:hlinkClick r:id="rId2"/>
              </a:rPr>
              <a:t>://</a:t>
            </a:r>
            <a:r>
              <a:rPr lang="en-US" altLang="ru-RU" sz="2400" u="sng" dirty="0" err="1" smtClean="0">
                <a:hlinkClick r:id="rId2"/>
              </a:rPr>
              <a:t>ege</a:t>
            </a:r>
            <a:r>
              <a:rPr lang="ru-RU" altLang="ru-RU" sz="2400" u="sng" dirty="0" smtClean="0">
                <a:hlinkClick r:id="rId2"/>
              </a:rPr>
              <a:t>.</a:t>
            </a:r>
            <a:r>
              <a:rPr lang="en-US" altLang="ru-RU" sz="2400" u="sng" dirty="0" err="1" smtClean="0">
                <a:hlinkClick r:id="rId2"/>
              </a:rPr>
              <a:t>edu</a:t>
            </a:r>
            <a:r>
              <a:rPr lang="ru-RU" altLang="ru-RU" sz="2400" u="sng" dirty="0" smtClean="0">
                <a:hlinkClick r:id="rId2"/>
              </a:rPr>
              <a:t>.</a:t>
            </a:r>
            <a:r>
              <a:rPr lang="en-US" altLang="ru-RU" sz="2400" u="sng" dirty="0" err="1" smtClean="0">
                <a:hlinkClick r:id="rId2"/>
              </a:rPr>
              <a:t>ru</a:t>
            </a:r>
            <a:r>
              <a:rPr lang="ru-RU" altLang="ru-RU" sz="2400" u="sng" dirty="0" smtClean="0">
                <a:hlinkClick r:id="rId2"/>
              </a:rPr>
              <a:t>/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(также можно ознакомиться с результатами ЕГЭ)</a:t>
            </a:r>
          </a:p>
          <a:p>
            <a:r>
              <a:rPr lang="ru-RU" altLang="ru-RU" sz="2400" dirty="0" smtClean="0"/>
              <a:t>Официальный сайт </a:t>
            </a:r>
            <a:r>
              <a:rPr lang="ru-RU" altLang="ru-RU" sz="2400" dirty="0" err="1" smtClean="0"/>
              <a:t>Рособрнадзора</a:t>
            </a:r>
            <a:r>
              <a:rPr lang="ru-RU" altLang="ru-RU" sz="2400" dirty="0" smtClean="0"/>
              <a:t> </a:t>
            </a:r>
            <a:r>
              <a:rPr lang="en-US" altLang="ru-RU" sz="2400" u="sng" dirty="0" smtClean="0">
                <a:hlinkClick r:id="rId3"/>
              </a:rPr>
              <a:t>http</a:t>
            </a:r>
            <a:r>
              <a:rPr lang="ru-RU" altLang="ru-RU" sz="2400" u="sng" dirty="0" smtClean="0">
                <a:hlinkClick r:id="rId3"/>
              </a:rPr>
              <a:t>://</a:t>
            </a:r>
            <a:r>
              <a:rPr lang="en-US" altLang="ru-RU" sz="2400" u="sng" dirty="0" err="1" smtClean="0">
                <a:hlinkClick r:id="rId3"/>
              </a:rPr>
              <a:t>obrnadzor</a:t>
            </a:r>
            <a:r>
              <a:rPr lang="ru-RU" altLang="ru-RU" sz="2400" u="sng" dirty="0" smtClean="0">
                <a:hlinkClick r:id="rId3"/>
              </a:rPr>
              <a:t>.</a:t>
            </a:r>
            <a:r>
              <a:rPr lang="en-US" altLang="ru-RU" sz="2400" u="sng" dirty="0" err="1" smtClean="0">
                <a:hlinkClick r:id="rId3"/>
              </a:rPr>
              <a:t>gov</a:t>
            </a:r>
            <a:r>
              <a:rPr lang="ru-RU" altLang="ru-RU" sz="2400" u="sng" dirty="0" smtClean="0">
                <a:hlinkClick r:id="rId3"/>
              </a:rPr>
              <a:t>.</a:t>
            </a:r>
            <a:r>
              <a:rPr lang="en-US" altLang="ru-RU" sz="2400" u="sng" dirty="0" err="1" smtClean="0">
                <a:hlinkClick r:id="rId3"/>
              </a:rPr>
              <a:t>ru</a:t>
            </a:r>
            <a:r>
              <a:rPr lang="ru-RU" altLang="ru-RU" sz="2400" u="sng" dirty="0" smtClean="0">
                <a:hlinkClick r:id="rId3"/>
              </a:rPr>
              <a:t>/</a:t>
            </a:r>
            <a:endParaRPr lang="ru-RU" altLang="ru-RU" sz="2400" dirty="0" smtClean="0"/>
          </a:p>
          <a:p>
            <a:r>
              <a:rPr lang="ru-RU" altLang="ru-RU" sz="2400" dirty="0" smtClean="0"/>
              <a:t>Открытый банк заданий ЕГЭ: </a:t>
            </a:r>
            <a:r>
              <a:rPr lang="en-US" altLang="ru-RU" sz="2400" u="sng" dirty="0" smtClean="0">
                <a:hlinkClick r:id="rId4"/>
              </a:rPr>
              <a:t>http</a:t>
            </a:r>
            <a:r>
              <a:rPr lang="ru-RU" altLang="ru-RU" sz="2400" u="sng" dirty="0" smtClean="0">
                <a:hlinkClick r:id="rId4"/>
              </a:rPr>
              <a:t>://</a:t>
            </a:r>
            <a:r>
              <a:rPr lang="en-US" altLang="ru-RU" sz="2400" u="sng" dirty="0" smtClean="0">
                <a:hlinkClick r:id="rId4"/>
              </a:rPr>
              <a:t>www</a:t>
            </a:r>
            <a:r>
              <a:rPr lang="ru-RU" altLang="ru-RU" sz="2400" u="sng" dirty="0" smtClean="0">
                <a:hlinkClick r:id="rId4"/>
              </a:rPr>
              <a:t>.</a:t>
            </a:r>
            <a:r>
              <a:rPr lang="en-US" altLang="ru-RU" sz="2400" u="sng" dirty="0" err="1" smtClean="0">
                <a:hlinkClick r:id="rId4"/>
              </a:rPr>
              <a:t>fipi</a:t>
            </a:r>
            <a:r>
              <a:rPr lang="ru-RU" altLang="ru-RU" sz="2400" u="sng" dirty="0" smtClean="0">
                <a:hlinkClick r:id="rId4"/>
              </a:rPr>
              <a:t>.</a:t>
            </a:r>
            <a:r>
              <a:rPr lang="en-US" altLang="ru-RU" sz="2400" u="sng" dirty="0" err="1" smtClean="0">
                <a:hlinkClick r:id="rId4"/>
              </a:rPr>
              <a:t>ru</a:t>
            </a:r>
            <a:r>
              <a:rPr lang="ru-RU" altLang="ru-RU" sz="2400" u="sng" dirty="0" smtClean="0">
                <a:hlinkClick r:id="rId4"/>
              </a:rPr>
              <a:t>/</a:t>
            </a:r>
            <a:r>
              <a:rPr lang="en-US" altLang="ru-RU" sz="2400" u="sng" dirty="0" smtClean="0">
                <a:hlinkClick r:id="rId4"/>
              </a:rPr>
              <a:t>content</a:t>
            </a:r>
            <a:r>
              <a:rPr lang="ru-RU" altLang="ru-RU" sz="2400" u="sng" dirty="0" smtClean="0">
                <a:hlinkClick r:id="rId4"/>
              </a:rPr>
              <a:t>/</a:t>
            </a:r>
            <a:r>
              <a:rPr lang="en-US" altLang="ru-RU" sz="2400" u="sng" dirty="0" err="1" smtClean="0">
                <a:hlinkClick r:id="rId4"/>
              </a:rPr>
              <a:t>otkrytyy</a:t>
            </a:r>
            <a:r>
              <a:rPr lang="ru-RU" altLang="ru-RU" sz="2400" u="sng" dirty="0" smtClean="0">
                <a:hlinkClick r:id="rId4"/>
              </a:rPr>
              <a:t>-</a:t>
            </a:r>
            <a:r>
              <a:rPr lang="en-US" altLang="ru-RU" sz="2400" u="sng" dirty="0" smtClean="0">
                <a:hlinkClick r:id="rId4"/>
              </a:rPr>
              <a:t>bank</a:t>
            </a:r>
            <a:r>
              <a:rPr lang="ru-RU" altLang="ru-RU" sz="2400" u="sng" dirty="0" smtClean="0">
                <a:hlinkClick r:id="rId4"/>
              </a:rPr>
              <a:t>-</a:t>
            </a:r>
            <a:r>
              <a:rPr lang="en-US" altLang="ru-RU" sz="2400" u="sng" dirty="0" err="1" smtClean="0">
                <a:hlinkClick r:id="rId4"/>
              </a:rPr>
              <a:t>zadaniy</a:t>
            </a:r>
            <a:r>
              <a:rPr lang="ru-RU" altLang="ru-RU" sz="2400" u="sng" dirty="0" smtClean="0">
                <a:hlinkClick r:id="rId4"/>
              </a:rPr>
              <a:t>-</a:t>
            </a:r>
            <a:r>
              <a:rPr lang="en-US" altLang="ru-RU" sz="2400" u="sng" dirty="0" err="1" smtClean="0">
                <a:hlinkClick r:id="rId4"/>
              </a:rPr>
              <a:t>ege</a:t>
            </a:r>
            <a:endParaRPr lang="ru-RU" altLang="ru-RU" sz="1800" dirty="0" smtClean="0"/>
          </a:p>
          <a:p>
            <a:pPr>
              <a:buFont typeface="Arial" panose="020B0604020202020204" pitchFamily="34" charset="0"/>
              <a:buNone/>
            </a:pPr>
            <a:endParaRPr lang="ru-RU" altLang="ru-RU" sz="1800" dirty="0" smtClean="0"/>
          </a:p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269FA4-DD37-4F96-BD8E-4E73B6BB228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90" cy="47380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ФЕДЕРАЛЬНЫЕ РЕСУРСЫ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3A92-728E-4418-B7AC-EF11D50579C1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pic>
        <p:nvPicPr>
          <p:cNvPr id="4" name="Рисунок 3" descr="C:\Users\Чефтелова\YandexDisk\Скриншоты\2021-10-08_11-47-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042"/>
            <a:ext cx="9144000" cy="6561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33766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999" y="1195817"/>
            <a:ext cx="8558535" cy="51605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П.8 К </a:t>
            </a:r>
            <a:r>
              <a:rPr lang="ru-RU" sz="2400" b="1" dirty="0"/>
              <a:t>ГИА допускаются учащиеся,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</a:t>
            </a:r>
            <a:r>
              <a:rPr lang="ru-RU" sz="2400" b="1" u="sng" dirty="0"/>
              <a:t>имеющие академической задолженности, </a:t>
            </a:r>
            <a:r>
              <a:rPr lang="ru-RU" sz="2400" b="1" dirty="0">
                <a:solidFill>
                  <a:srgbClr val="FF0000"/>
                </a:solidFill>
              </a:rPr>
              <a:t>в том числе за итоговое сочинение,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 в полном объеме  выполнившие учебный план </a:t>
            </a:r>
            <a:r>
              <a:rPr lang="ru-RU" sz="2400" b="1" i="1" dirty="0"/>
              <a:t>(имеющие годовые отметки по всем предметам учебного плана за  каждый год обучения не ниже удовлетворительных). </a:t>
            </a:r>
          </a:p>
        </p:txBody>
      </p:sp>
      <p:sp>
        <p:nvSpPr>
          <p:cNvPr id="1024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4725D-DB6D-468D-ABDD-24F20549FAF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9267" y="188640"/>
            <a:ext cx="8680847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среднего общего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образования, утвержденный приказом Минпросвещения России и Рособрнадзора                                                    от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04.04.2023г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№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</a:rPr>
              <a:t>233/552</a:t>
            </a:r>
            <a:endParaRPr lang="ru-RU" sz="1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143875" cy="92868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в подготовке к ЕГЭ</a:t>
            </a: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71736" y="5857892"/>
            <a:ext cx="442915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eaLnBrk="1" hangingPunct="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http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://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www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fipi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ru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</p:txBody>
      </p:sp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28688"/>
            <a:ext cx="7429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7C69B-088F-4D68-B12C-228055367D5A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в подготовке к ЕГЭ</a:t>
            </a:r>
            <a:endParaRPr lang="ru-RU" dirty="0"/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000125"/>
            <a:ext cx="55721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643313"/>
            <a:ext cx="5572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3188" y="5857875"/>
            <a:ext cx="4714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http://www.russiaedu.ru/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63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27AE8-BC9A-4CBF-BE84-C19817F4151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78581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3B3D-38AB-4B3C-A856-0E227C3B8DCE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592" y="1268760"/>
            <a:ext cx="7786687" cy="41641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Телефоны "горячей линии" в Свердловской области по вопросам единого государственного экзамена, основного государственного экзамена, государственного выпускного экзамена: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(343)312-02-23;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(343)312-00-04(</a:t>
            </a:r>
            <a:r>
              <a:rPr lang="ru-RU" sz="2000" dirty="0" err="1" smtClean="0">
                <a:solidFill>
                  <a:schemeClr val="tx1"/>
                </a:solidFill>
              </a:rPr>
              <a:t>доб</a:t>
            </a:r>
            <a:r>
              <a:rPr lang="ru-RU" sz="2000" dirty="0" smtClean="0">
                <a:solidFill>
                  <a:schemeClr val="tx1"/>
                </a:solidFill>
              </a:rPr>
              <a:t>. 090, 091, 094);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8-908-90-81-365;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8-950-64-77-093;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8-950-64-76-112;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Часы работы "Горячей линии": понедельник-четверг с 09:00 до 17.00, пятница с 9.00 до 16.00. Обед с 12.30 до 13.00.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Выходные дни: суббота, воскресенье.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Рисунок 6" descr="1377347030_onl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CFDC5E-C677-4EA0-ACF3-C1B8C340CAF5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xmlns="" val="3882144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229600" cy="3886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Мещеряков Виталий Гаврилович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 завуч по учебно-воспитательной работе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u="sng" dirty="0" smtClean="0"/>
              <a:t>24-01-17</a:t>
            </a:r>
            <a:endParaRPr lang="ru-RU" sz="4400" dirty="0" smtClean="0"/>
          </a:p>
        </p:txBody>
      </p:sp>
      <p:pic>
        <p:nvPicPr>
          <p:cNvPr id="20484" name="Picture 6" descr="аттестац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77072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ru-RU" b="1" dirty="0" smtClean="0"/>
              <a:t>Сайт ПМАОУ СОШ №7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576064"/>
          </a:xfrm>
        </p:spPr>
        <p:txBody>
          <a:bodyPr/>
          <a:lstStyle/>
          <a:p>
            <a:r>
              <a:rPr lang="en-US" b="1" dirty="0" smtClean="0"/>
              <a:t>http://school7.pervouralsk.ru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Спасибо за внимание!</a:t>
            </a:r>
          </a:p>
        </p:txBody>
      </p:sp>
      <p:pic>
        <p:nvPicPr>
          <p:cNvPr id="22531" name="Picture 5" descr="аттестация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981200"/>
            <a:ext cx="4246562" cy="4246563"/>
          </a:xfrm>
          <a:noFill/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79914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/>
            </a: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/>
            </a: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48140" cy="1828800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r>
              <a:rPr lang="ru-RU" sz="2000" spc="15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/>
            </a:r>
            <a:br>
              <a:rPr lang="ru-RU" sz="2000" spc="15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40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Для обучающихся </a:t>
            </a:r>
            <a:r>
              <a:rPr lang="ru-RU" sz="2400" spc="15" dirty="0" smtClean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итоговое сочинение </a:t>
            </a:r>
            <a:r>
              <a:rPr lang="ru-RU" sz="2400" spc="40" dirty="0" smtClean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является </a:t>
            </a:r>
            <a:r>
              <a:rPr lang="ru-RU" sz="2400" u="sng" spc="15" dirty="0" smtClean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допуском </a:t>
            </a:r>
            <a:r>
              <a:rPr lang="ru-RU" sz="2400" spc="15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к государственной итоговой аттестации.</a:t>
            </a:r>
            <a:r>
              <a:rPr lang="ru-RU" sz="2400" b="1" spc="40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/>
            </a:r>
            <a:br>
              <a:rPr lang="ru-RU" sz="2400" b="1" spc="40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15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Результаты </a:t>
            </a:r>
            <a:r>
              <a:rPr lang="ru-RU" sz="2400" spc="40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итогового сочинения </a:t>
            </a:r>
            <a:r>
              <a:rPr lang="ru-RU" sz="2400" spc="40" dirty="0" smtClean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могут быть использованы </a:t>
            </a:r>
            <a:r>
              <a:rPr lang="ru-RU" sz="2400" spc="15" dirty="0" smtClean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при приеме в высшие учебные заведения.</a:t>
            </a:r>
            <a:r>
              <a:rPr lang="ru-RU" sz="2400" b="1" spc="40" dirty="0" smtClean="0">
                <a:latin typeface="Calibri"/>
                <a:ea typeface="Courier New"/>
                <a:cs typeface="Calibri"/>
              </a:rPr>
              <a:t/>
            </a:r>
            <a:br>
              <a:rPr lang="ru-RU" sz="2400" b="1" spc="40" dirty="0" smtClean="0">
                <a:latin typeface="Calibri"/>
                <a:ea typeface="Courier New"/>
                <a:cs typeface="Calibri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510999"/>
            <a:ext cx="8550683" cy="3995161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endParaRPr lang="ru-RU" altLang="ru-RU" sz="2400" dirty="0" smtClean="0"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dirty="0" smtClean="0">
                <a:cs typeface="Times New Roman" panose="02020603050405020304" pitchFamily="18" charset="0"/>
              </a:rPr>
              <a:t>                     На работу дается </a:t>
            </a: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 часа 55 минут.</a:t>
            </a:r>
            <a:endParaRPr lang="ru-RU" altLang="ru-RU" sz="24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dirty="0" smtClean="0">
                <a:cs typeface="Times New Roman" panose="02020603050405020304" pitchFamily="18" charset="0"/>
              </a:rPr>
              <a:t>                 В тексте должно быть </a:t>
            </a: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меньше 250 слов.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Разрешается пользоваться орфографическим словарем</a:t>
            </a:r>
            <a:endParaRPr lang="ru-RU" altLang="ru-RU" sz="2400" dirty="0" smtClean="0"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u="sng" dirty="0" smtClean="0">
                <a:cs typeface="Times New Roman" panose="02020603050405020304" pitchFamily="18" charset="0"/>
              </a:rPr>
              <a:t>                Темы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будут известны только </a:t>
            </a:r>
            <a:r>
              <a:rPr lang="ru-RU" altLang="ru-RU" sz="2400" u="sng" dirty="0" smtClean="0">
                <a:cs typeface="Times New Roman" panose="02020603050405020304" pitchFamily="18" charset="0"/>
              </a:rPr>
              <a:t>в день сочинения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	ДАТА: 06.12.2023г. (первая среда декабря)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		Дополнительные сроки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	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  07 </a:t>
            </a:r>
            <a:r>
              <a:rPr lang="ru-RU" sz="2400" b="1" i="1" dirty="0">
                <a:solidFill>
                  <a:srgbClr val="7030A0"/>
                </a:solidFill>
              </a:rPr>
              <a:t>февраля </a:t>
            </a:r>
            <a:r>
              <a:rPr lang="ru-RU" sz="2400" b="1" i="1" dirty="0" smtClean="0">
                <a:solidFill>
                  <a:srgbClr val="7030A0"/>
                </a:solidFill>
              </a:rPr>
              <a:t>2024 </a:t>
            </a:r>
            <a:r>
              <a:rPr lang="ru-RU" sz="2400" b="1" i="1" dirty="0">
                <a:solidFill>
                  <a:srgbClr val="7030A0"/>
                </a:solidFill>
              </a:rPr>
              <a:t>г</a:t>
            </a:r>
            <a:r>
              <a:rPr lang="ru-RU" sz="2400" b="1" i="1" dirty="0" smtClean="0">
                <a:solidFill>
                  <a:srgbClr val="7030A0"/>
                </a:solidFill>
              </a:rPr>
              <a:t>.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(первая </a:t>
            </a: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среда февраля)</a:t>
            </a:r>
            <a:endParaRPr lang="ru-RU" alt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		10 апреля 2024 г. (вторая среда апреля)</a:t>
            </a:r>
            <a:endParaRPr lang="ru-RU" sz="2400" b="1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altLang="ru-RU" sz="2300" b="1" i="1" dirty="0" smtClean="0">
                <a:solidFill>
                  <a:srgbClr val="7030A0"/>
                </a:solidFill>
              </a:rPr>
              <a:t>            </a:t>
            </a:r>
            <a:r>
              <a:rPr lang="ru-RU" altLang="ru-RU" sz="2300" b="1" dirty="0" smtClean="0"/>
              <a:t>Заявление на имя директора 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ru-RU" altLang="ru-RU" sz="2300" b="1" dirty="0" smtClean="0">
                <a:solidFill>
                  <a:srgbClr val="FF0000"/>
                </a:solidFill>
              </a:rPr>
              <a:t>          Не позднее 21.11.2023г.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349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830160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smtClean="0"/>
              <a:t>2023/24 </a:t>
            </a:r>
            <a:r>
              <a:rPr lang="ru-RU" b="1" dirty="0"/>
              <a:t>учебном году комплекты тем итогового сочинения будут собираться только из тех тем, которые использовались в прошлые годы. В дальнейшем закрытый банк тем итогового сочинения будет ежегодно пополняться новыми темами.</a:t>
            </a:r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каждый комплект тем итогового сочинения будут включены по две темы из каждого раздела банка: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223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7"/>
            <a:ext cx="8543900" cy="4248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Темы </a:t>
            </a:r>
            <a:r>
              <a:rPr lang="ru-RU" b="1" dirty="0">
                <a:solidFill>
                  <a:srgbClr val="FF0000"/>
                </a:solidFill>
              </a:rPr>
              <a:t>1, 2 «Духовно-нравственные ориентиры в жизни человека».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Темы </a:t>
            </a:r>
            <a:r>
              <a:rPr lang="ru-RU" b="1" dirty="0">
                <a:solidFill>
                  <a:srgbClr val="FF0000"/>
                </a:solidFill>
              </a:rPr>
              <a:t>3, 4 «Семья, общество, Отечество в жизни человека».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Темы </a:t>
            </a:r>
            <a:r>
              <a:rPr lang="ru-RU" b="1" dirty="0">
                <a:solidFill>
                  <a:srgbClr val="FF0000"/>
                </a:solidFill>
              </a:rPr>
              <a:t>5, 6 «Природа и культура в жизни человека».</a:t>
            </a:r>
          </a:p>
          <a:p>
            <a:pPr marL="0" indent="0" algn="ctr">
              <a:buNone/>
            </a:pPr>
            <a:r>
              <a:rPr lang="ru-RU" b="1" dirty="0" smtClean="0"/>
              <a:t>Для </a:t>
            </a:r>
            <a:r>
              <a:rPr lang="ru-RU" b="1" dirty="0"/>
              <a:t>подготовки </a:t>
            </a:r>
            <a:r>
              <a:rPr lang="ru-RU" b="1" dirty="0" smtClean="0"/>
              <a:t>- использовать материалы </a:t>
            </a:r>
            <a:r>
              <a:rPr lang="ru-RU" b="1" dirty="0"/>
              <a:t>прошлых лет - направления и </a:t>
            </a:r>
            <a:r>
              <a:rPr lang="ru-RU" b="1" dirty="0" smtClean="0"/>
              <a:t>темы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606281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hlinkClick r:id="rId2"/>
              </a:rPr>
              <a:t>Ссылка на темы итогового сочинения прошлых лет:</a:t>
            </a:r>
          </a:p>
          <a:p>
            <a:pPr algn="ctr"/>
            <a:endParaRPr lang="ru-RU" dirty="0" smtClean="0">
              <a:solidFill>
                <a:srgbClr val="002060"/>
              </a:solidFill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ctege.info/itogovoe-sochinenie-2023/napravleniya-tem-itogovogo-sochineniya-2023.html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09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1 Критерий </a:t>
            </a:r>
            <a:r>
              <a:rPr lang="ru-RU" sz="3100" b="1" i="1" dirty="0">
                <a:solidFill>
                  <a:srgbClr val="7030A0"/>
                </a:solidFill>
              </a:rPr>
              <a:t>оценивания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итогового </a:t>
            </a:r>
            <a:r>
              <a:rPr lang="ru-RU" sz="3100" b="1" i="1" dirty="0">
                <a:solidFill>
                  <a:srgbClr val="7030A0"/>
                </a:solidFill>
              </a:rPr>
              <a:t>сочинения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91680"/>
            <a:ext cx="7848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Требование № </a:t>
            </a:r>
            <a:r>
              <a:rPr lang="ru-RU" b="1" i="1" dirty="0" smtClean="0"/>
              <a:t>1. </a:t>
            </a:r>
            <a:r>
              <a:rPr lang="ru-RU" b="1" i="1" dirty="0"/>
              <a:t>«Объем итогового сочинения</a:t>
            </a:r>
            <a:r>
              <a:rPr lang="ru-RU" b="1" i="1" dirty="0" smtClean="0"/>
              <a:t>»</a:t>
            </a:r>
          </a:p>
          <a:p>
            <a:pPr marL="0" indent="0" algn="ctr">
              <a:buNone/>
            </a:pPr>
            <a:r>
              <a:rPr lang="ru-RU" b="1" i="1" dirty="0"/>
              <a:t>Требование № </a:t>
            </a:r>
            <a:r>
              <a:rPr lang="ru-RU" b="1" i="1" dirty="0" smtClean="0"/>
              <a:t>2. </a:t>
            </a:r>
            <a:r>
              <a:rPr lang="ru-RU" b="1" i="1" dirty="0"/>
              <a:t>«Самостоятельность написания итогового сочинения»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31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19256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Итоговое сочинение,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соответствующее </a:t>
            </a:r>
            <a:r>
              <a:rPr lang="ru-RU" b="1" i="1" dirty="0"/>
              <a:t>установленным требованиям, оценивается </a:t>
            </a:r>
            <a:r>
              <a:rPr lang="ru-RU" b="1" i="1" dirty="0" smtClean="0"/>
              <a:t>по критериям</a:t>
            </a:r>
            <a:r>
              <a:rPr lang="ru-RU" b="1" i="1" dirty="0"/>
              <a:t>:</a:t>
            </a:r>
          </a:p>
          <a:p>
            <a:pPr marL="0" indent="0">
              <a:buNone/>
            </a:pPr>
            <a:r>
              <a:rPr lang="ru-RU" dirty="0" smtClean="0"/>
              <a:t>1. Соответствие теме;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 Аргументация</a:t>
            </a:r>
            <a:r>
              <a:rPr lang="ru-RU" dirty="0"/>
              <a:t>. Привлечение литературного </a:t>
            </a:r>
            <a:r>
              <a:rPr lang="ru-RU" dirty="0" smtClean="0"/>
              <a:t>материала;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Композиция </a:t>
            </a:r>
            <a:r>
              <a:rPr lang="ru-RU" dirty="0"/>
              <a:t>и логика </a:t>
            </a:r>
            <a:r>
              <a:rPr lang="ru-RU" dirty="0" smtClean="0"/>
              <a:t>рассуждения;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 Качество </a:t>
            </a:r>
            <a:r>
              <a:rPr lang="ru-RU" dirty="0"/>
              <a:t>письменной </a:t>
            </a:r>
            <a:r>
              <a:rPr lang="ru-RU" dirty="0" smtClean="0"/>
              <a:t>речи;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5. Грамотность.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49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</TotalTime>
  <Words>2112</Words>
  <Application>Microsoft Office PowerPoint</Application>
  <PresentationFormat>Экран (4:3)</PresentationFormat>
  <Paragraphs>335</Paragraphs>
  <Slides>46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 </vt:lpstr>
      <vt:lpstr>Слайд 4</vt:lpstr>
      <vt:lpstr> Для обучающихся итоговое сочинение является допуском к государственной итоговой аттестации. Результаты итогового сочинения могут быть использованы при приеме в высшие учебные заведения. </vt:lpstr>
      <vt:lpstr>Слайд 6</vt:lpstr>
      <vt:lpstr>Слайд 7</vt:lpstr>
      <vt:lpstr> 1 Критерий оценивания  итогового сочинения </vt:lpstr>
      <vt:lpstr>Слайд 9</vt:lpstr>
      <vt:lpstr>Слайд 10</vt:lpstr>
      <vt:lpstr>ПОДГОТОВКА К ИТОГОВОМУ СОЧИНЕНИЮ</vt:lpstr>
      <vt:lpstr>Слайд 12</vt:lpstr>
      <vt:lpstr>Слайд 13</vt:lpstr>
      <vt:lpstr>Регистрация на ГИА</vt:lpstr>
      <vt:lpstr>Требования при подаче заявления</vt:lpstr>
      <vt:lpstr>Слайд 16</vt:lpstr>
      <vt:lpstr>Перечень экзаменов ГИА</vt:lpstr>
      <vt:lpstr>Расписание ЕГЭ-2023</vt:lpstr>
      <vt:lpstr>Слайд 19</vt:lpstr>
      <vt:lpstr>ЕГЭ-2024</vt:lpstr>
      <vt:lpstr>Слайд 21</vt:lpstr>
      <vt:lpstr>Математика на ЕГЭ: или-или </vt:lpstr>
      <vt:lpstr>Слайд 23</vt:lpstr>
      <vt:lpstr>Слайд 24</vt:lpstr>
      <vt:lpstr>Продолжительность проведения ГИА</vt:lpstr>
      <vt:lpstr>Продолжительность проведения ГИА</vt:lpstr>
      <vt:lpstr>Повторный допуск к сдаче ГИА</vt:lpstr>
      <vt:lpstr>Разрешено:</vt:lpstr>
      <vt:lpstr>Запрещено:</vt:lpstr>
      <vt:lpstr>Последствия нарушения  порядка проведения ГИА</vt:lpstr>
      <vt:lpstr>Досрочное завершение экзамена по объективным причинам</vt:lpstr>
      <vt:lpstr>Прием и рассмотрение апелляций </vt:lpstr>
      <vt:lpstr>Сроки и места подачи апелляций </vt:lpstr>
      <vt:lpstr>Сроки рассмотрения апелляций </vt:lpstr>
      <vt:lpstr>Оценка результатов ГИА</vt:lpstr>
      <vt:lpstr>Слайд 36</vt:lpstr>
      <vt:lpstr>Как выбрать вуз? </vt:lpstr>
      <vt:lpstr>Информирование о ЕГЭ</vt:lpstr>
      <vt:lpstr>ФЕДЕРАЛЬНЫЕ РЕСУРСЫ ЕГЭ</vt:lpstr>
      <vt:lpstr>Помощь в подготовке к ЕГЭ</vt:lpstr>
      <vt:lpstr>Помощь в подготовке к ЕГЭ</vt:lpstr>
      <vt:lpstr>Слайд 42</vt:lpstr>
      <vt:lpstr>Слайд 43</vt:lpstr>
      <vt:lpstr>Слайд 44</vt:lpstr>
      <vt:lpstr>Сайт ПМАОУ СОШ №7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Мещеряков</cp:lastModifiedBy>
  <cp:revision>210</cp:revision>
  <cp:lastPrinted>2022-11-01T16:20:04Z</cp:lastPrinted>
  <dcterms:created xsi:type="dcterms:W3CDTF">2013-08-20T23:50:31Z</dcterms:created>
  <dcterms:modified xsi:type="dcterms:W3CDTF">2023-10-27T07:47:52Z</dcterms:modified>
</cp:coreProperties>
</file>