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4" r:id="rId2"/>
    <p:sldId id="265" r:id="rId3"/>
    <p:sldId id="269" r:id="rId4"/>
    <p:sldId id="261" r:id="rId5"/>
    <p:sldId id="256" r:id="rId6"/>
    <p:sldId id="257" r:id="rId7"/>
    <p:sldId id="263" r:id="rId8"/>
    <p:sldId id="258" r:id="rId9"/>
    <p:sldId id="259" r:id="rId10"/>
    <p:sldId id="260" r:id="rId11"/>
    <p:sldId id="341" r:id="rId12"/>
    <p:sldId id="342" r:id="rId13"/>
    <p:sldId id="343" r:id="rId14"/>
    <p:sldId id="344" r:id="rId15"/>
    <p:sldId id="348" r:id="rId16"/>
    <p:sldId id="354" r:id="rId17"/>
    <p:sldId id="352" r:id="rId18"/>
    <p:sldId id="349" r:id="rId19"/>
    <p:sldId id="350" r:id="rId20"/>
    <p:sldId id="351" r:id="rId21"/>
    <p:sldId id="355" r:id="rId22"/>
    <p:sldId id="359" r:id="rId23"/>
    <p:sldId id="357" r:id="rId24"/>
    <p:sldId id="358" r:id="rId25"/>
    <p:sldId id="353" r:id="rId26"/>
    <p:sldId id="3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H:\&#1054;&#1090;&#1095;&#1077;&#1090;%202023\9%20&#1082;&#1083;&#1072;&#1089;&#1089;%20&#1054;&#1043;&#1069;\&#1040;&#1085;&#1072;&#1083;&#1080;&#1079;%20&#1088;&#1077;&#1079;&#1091;&#1083;&#1100;&#1090;&#1072;&#1090;&#1086;&#1074;%20&#1054;&#1043;&#1069;%20&#1087;&#1086;%20&#1088;&#1091;&#1089;&#1089;&#1082;&#1086;&#1084;&#1091;%20&#1103;&#1079;&#1099;&#1082;&#1091;-&#1075;&#1086;&#1088;&#1086;&#1076;%202019(&#1087;&#1088;&#1086;&#1073;&#1072;1)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H:\&#1054;&#1090;&#1095;&#1077;&#1090;%202023\9%20&#1082;&#1083;&#1072;&#1089;&#1089;%20&#1054;&#1043;&#1069;\&#1040;&#1085;&#1072;&#1083;&#1080;&#1079;%20&#1088;&#1077;&#1079;&#1091;&#1083;&#1100;&#1090;&#1072;&#1090;&#1086;&#1074;%20&#1054;&#1043;&#1069;%20&#1087;&#1086;%20&#1084;&#1072;&#1090;&#1077;&#1084;&#1072;&#1090;&#1080;&#1082;&#1077;-&#1075;&#1086;&#1088;&#1086;&#1076;%202019(&#1087;&#1088;&#1086;&#1073;&#1072;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3-&#1092;&#1080;&#1079;&#1080;&#1082;&#1072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4-&#1061;&#1080;&#1084;&#1080;&#1103;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5-&#1048;&#1085;&#1092;&#1086;&#1088;&#1084;&#1072;&#1090;&#1080;&#1082;&#1072;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6-&#1041;&#1080;&#1086;&#1083;&#1086;&#1075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7-&#1080;&#1089;&#1090;&#1086;&#1088;&#1080;&#1103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8-&#1075;&#1077;&#1086;&#1075;&#1088;&#1072;&#1092;&#1080;&#1103;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9-&#1040;&#1071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44;&#1083;&#1103;%20&#1042;&#1043;\&#1044;&#1083;&#1103;%20&#1042;&#1043;\12-&#1086;&#1073;&#1097;&#1077;&#1089;&#1090;&#1074;&#1086;&#1079;&#1085;&#1072;&#1085;&#1080;&#1077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9%20&#1082;&#1083;&#1072;&#1089;&#1089;%20&#1054;&#1043;&#1069;\&#1088;&#1077;&#1079;&#1091;&#1083;&#1100;&#1090;&#1072;&#1090;&#1099;%20&#1054;&#1043;&#1069;%20&#1087;&#1086;%20&#1074;&#1099;&#1073;&#1086;&#1088;&#1091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ИА-2019</c:v>
                </c:pt>
                <c:pt idx="1">
                  <c:v>ИА-2021</c:v>
                </c:pt>
                <c:pt idx="2">
                  <c:v>ИА-2022</c:v>
                </c:pt>
                <c:pt idx="3">
                  <c:v>ИА-2023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56.6875</c:v>
                </c:pt>
                <c:pt idx="1">
                  <c:v>51.290322580645167</c:v>
                </c:pt>
                <c:pt idx="2">
                  <c:v>54.1</c:v>
                </c:pt>
                <c:pt idx="3">
                  <c:v>56.32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"2"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ИА-2019</c:v>
                </c:pt>
                <c:pt idx="1">
                  <c:v>ИА-2021</c:v>
                </c:pt>
                <c:pt idx="2">
                  <c:v>ИА-2022</c:v>
                </c:pt>
                <c:pt idx="3">
                  <c:v>ИА-2023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</c:ser>
        <c:shape val="cylinder"/>
        <c:axId val="55392896"/>
        <c:axId val="55402880"/>
        <c:axId val="0"/>
      </c:bar3DChart>
      <c:catAx>
        <c:axId val="55392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5402880"/>
        <c:crosses val="autoZero"/>
        <c:auto val="1"/>
        <c:lblAlgn val="ctr"/>
        <c:lblOffset val="100"/>
      </c:catAx>
      <c:valAx>
        <c:axId val="5540288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53928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таблица'!$W$4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таблица'!$W$5:$W$15</c:f>
              <c:numCache>
                <c:formatCode>0.0</c:formatCode>
                <c:ptCount val="11"/>
                <c:pt idx="0">
                  <c:v>34.782608695652165</c:v>
                </c:pt>
                <c:pt idx="1">
                  <c:v>72.727272727272734</c:v>
                </c:pt>
                <c:pt idx="2">
                  <c:v>76</c:v>
                </c:pt>
                <c:pt idx="3">
                  <c:v>57.142857142857139</c:v>
                </c:pt>
                <c:pt idx="4">
                  <c:v>51.485148514851488</c:v>
                </c:pt>
                <c:pt idx="5">
                  <c:v>92.592592592592567</c:v>
                </c:pt>
                <c:pt idx="6">
                  <c:v>72.222222222222214</c:v>
                </c:pt>
                <c:pt idx="7">
                  <c:v>66.666666666666657</c:v>
                </c:pt>
                <c:pt idx="9">
                  <c:v>67.836257309941516</c:v>
                </c:pt>
                <c:pt idx="10">
                  <c:v>79.532163742690074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таблица'!$X$4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таблица'!$X$5:$X$15</c:f>
              <c:numCache>
                <c:formatCode>0.0</c:formatCode>
                <c:ptCount val="11"/>
                <c:pt idx="0">
                  <c:v>26.277372262773721</c:v>
                </c:pt>
                <c:pt idx="1">
                  <c:v>37.121212121212125</c:v>
                </c:pt>
                <c:pt idx="2">
                  <c:v>45.370370370370381</c:v>
                </c:pt>
                <c:pt idx="3">
                  <c:v>50.434782608695642</c:v>
                </c:pt>
                <c:pt idx="4">
                  <c:v>33.796940194714885</c:v>
                </c:pt>
                <c:pt idx="5">
                  <c:v>75.968992248062023</c:v>
                </c:pt>
                <c:pt idx="6">
                  <c:v>70</c:v>
                </c:pt>
                <c:pt idx="7">
                  <c:v>50.980392156862742</c:v>
                </c:pt>
                <c:pt idx="9">
                  <c:v>33.098591549295783</c:v>
                </c:pt>
                <c:pt idx="10">
                  <c:v>61.114369501466257</c:v>
                </c:pt>
              </c:numCache>
            </c:numRef>
          </c:val>
        </c:ser>
        <c:gapWidth val="24"/>
        <c:axId val="160775552"/>
        <c:axId val="160781440"/>
      </c:barChart>
      <c:catAx>
        <c:axId val="16077555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781440"/>
        <c:crosses val="autoZero"/>
        <c:auto val="1"/>
        <c:lblAlgn val="ctr"/>
        <c:lblOffset val="100"/>
      </c:catAx>
      <c:valAx>
        <c:axId val="160781440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775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таблица'!$Y$4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таблица'!$Y$5:$Y$15</c:f>
              <c:numCache>
                <c:formatCode>0.0</c:formatCode>
                <c:ptCount val="11"/>
                <c:pt idx="0">
                  <c:v>45.173913043478279</c:v>
                </c:pt>
                <c:pt idx="1">
                  <c:v>62.909090909090907</c:v>
                </c:pt>
                <c:pt idx="2">
                  <c:v>66.239999999999995</c:v>
                </c:pt>
                <c:pt idx="3">
                  <c:v>53.285714285714278</c:v>
                </c:pt>
                <c:pt idx="4">
                  <c:v>54.297029702970313</c:v>
                </c:pt>
                <c:pt idx="5">
                  <c:v>79.259259259259267</c:v>
                </c:pt>
                <c:pt idx="6">
                  <c:v>70.222222222222229</c:v>
                </c:pt>
                <c:pt idx="7">
                  <c:v>60.6666666666666</c:v>
                </c:pt>
                <c:pt idx="9">
                  <c:v>63.274853801169598</c:v>
                </c:pt>
                <c:pt idx="10">
                  <c:v>66.994152046783611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таблица'!$Z$4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таблица'!$Z$5:$Z$15</c:f>
              <c:numCache>
                <c:formatCode>0.0</c:formatCode>
                <c:ptCount val="11"/>
                <c:pt idx="0">
                  <c:v>43.249217935349321</c:v>
                </c:pt>
                <c:pt idx="1">
                  <c:v>47.313131313131315</c:v>
                </c:pt>
                <c:pt idx="2">
                  <c:v>50.300925925925966</c:v>
                </c:pt>
                <c:pt idx="3">
                  <c:v>52.591304347826082</c:v>
                </c:pt>
                <c:pt idx="4">
                  <c:v>45.685674547983304</c:v>
                </c:pt>
                <c:pt idx="5">
                  <c:v>70.480620155038764</c:v>
                </c:pt>
                <c:pt idx="6">
                  <c:v>62.246153846153895</c:v>
                </c:pt>
                <c:pt idx="7">
                  <c:v>55.058823529411754</c:v>
                </c:pt>
                <c:pt idx="9">
                  <c:v>46.218309859154957</c:v>
                </c:pt>
                <c:pt idx="10">
                  <c:v>58.79648093841643</c:v>
                </c:pt>
              </c:numCache>
            </c:numRef>
          </c:val>
        </c:ser>
        <c:gapWidth val="24"/>
        <c:axId val="160807168"/>
        <c:axId val="160833536"/>
      </c:barChart>
      <c:catAx>
        <c:axId val="16080716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833536"/>
        <c:crosses val="autoZero"/>
        <c:auto val="1"/>
        <c:lblAlgn val="ctr"/>
        <c:lblOffset val="100"/>
      </c:catAx>
      <c:valAx>
        <c:axId val="16083353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807168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11"/>
          <c:order val="0"/>
          <c:tx>
            <c:strRef>
              <c:f>'Сводная таблица'!$AA$4</c:f>
              <c:strCache>
                <c:ptCount val="1"/>
                <c:pt idx="0">
                  <c:v>0-60%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таблица'!$AA$5:$AA$15</c:f>
              <c:numCache>
                <c:formatCode>0.0</c:formatCode>
                <c:ptCount val="11"/>
                <c:pt idx="0">
                  <c:v>58.695652173913061</c:v>
                </c:pt>
                <c:pt idx="1">
                  <c:v>45.454545454545404</c:v>
                </c:pt>
                <c:pt idx="2">
                  <c:v>24</c:v>
                </c:pt>
                <c:pt idx="3">
                  <c:v>71.428571428571388</c:v>
                </c:pt>
                <c:pt idx="4">
                  <c:v>59.405940594059402</c:v>
                </c:pt>
                <c:pt idx="5">
                  <c:v>25.92592592592591</c:v>
                </c:pt>
                <c:pt idx="6">
                  <c:v>16.666666666666664</c:v>
                </c:pt>
                <c:pt idx="7">
                  <c:v>41.666666666666615</c:v>
                </c:pt>
                <c:pt idx="9">
                  <c:v>56.140350877192979</c:v>
                </c:pt>
                <c:pt idx="10">
                  <c:v>5.8479532163742665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таблица'!$AB$4</c:f>
              <c:strCache>
                <c:ptCount val="1"/>
                <c:pt idx="0">
                  <c:v>61-80%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таблица'!$AB$5:$AB$15</c:f>
              <c:numCache>
                <c:formatCode>0.0</c:formatCode>
                <c:ptCount val="11"/>
                <c:pt idx="0">
                  <c:v>36.956521739130409</c:v>
                </c:pt>
                <c:pt idx="1">
                  <c:v>45.454545454545404</c:v>
                </c:pt>
                <c:pt idx="2">
                  <c:v>50</c:v>
                </c:pt>
                <c:pt idx="3">
                  <c:v>25</c:v>
                </c:pt>
                <c:pt idx="4">
                  <c:v>24.752475247524742</c:v>
                </c:pt>
                <c:pt idx="5">
                  <c:v>40.740740740740733</c:v>
                </c:pt>
                <c:pt idx="6">
                  <c:v>33.333333333333336</c:v>
                </c:pt>
                <c:pt idx="7">
                  <c:v>41.666666666666615</c:v>
                </c:pt>
                <c:pt idx="9">
                  <c:v>35.672514619883039</c:v>
                </c:pt>
                <c:pt idx="10">
                  <c:v>49.122807017543856</c:v>
                </c:pt>
              </c:numCache>
            </c:numRef>
          </c:val>
        </c:ser>
        <c:ser>
          <c:idx val="1"/>
          <c:order val="2"/>
          <c:tx>
            <c:strRef>
              <c:f>'Сводная таблица'!$AC$4</c:f>
              <c:strCache>
                <c:ptCount val="1"/>
                <c:pt idx="0">
                  <c:v>81-99%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таблица'!$AC$5:$AC$15</c:f>
              <c:numCache>
                <c:formatCode>0.0</c:formatCode>
                <c:ptCount val="11"/>
                <c:pt idx="0">
                  <c:v>4.3478260869565126</c:v>
                </c:pt>
                <c:pt idx="1">
                  <c:v>9.0909090909091006</c:v>
                </c:pt>
                <c:pt idx="2">
                  <c:v>26</c:v>
                </c:pt>
                <c:pt idx="3">
                  <c:v>3.5714285714285676</c:v>
                </c:pt>
                <c:pt idx="4">
                  <c:v>14.85148514851485</c:v>
                </c:pt>
                <c:pt idx="5">
                  <c:v>33.333333333333343</c:v>
                </c:pt>
                <c:pt idx="6">
                  <c:v>50.000000000000007</c:v>
                </c:pt>
                <c:pt idx="7">
                  <c:v>16.666666666666657</c:v>
                </c:pt>
                <c:pt idx="9">
                  <c:v>8.1871345029239908</c:v>
                </c:pt>
                <c:pt idx="10">
                  <c:v>42.690058479532155</c:v>
                </c:pt>
              </c:numCache>
            </c:numRef>
          </c:val>
        </c:ser>
        <c:ser>
          <c:idx val="2"/>
          <c:order val="3"/>
          <c:tx>
            <c:strRef>
              <c:f>'Сводная таблица'!$AD$4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таблица'!$AD$5:$AD$15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0.99009900990099009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2.3391812865497075</c:v>
                </c:pt>
              </c:numCache>
            </c:numRef>
          </c:val>
        </c:ser>
        <c:gapWidth val="24"/>
        <c:axId val="160869760"/>
        <c:axId val="160879744"/>
      </c:barChart>
      <c:catAx>
        <c:axId val="160869760"/>
        <c:scaling>
          <c:orientation val="minMax"/>
        </c:scaling>
        <c:axPos val="l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879744"/>
        <c:crosses val="autoZero"/>
        <c:auto val="1"/>
        <c:lblAlgn val="ctr"/>
        <c:lblOffset val="100"/>
      </c:catAx>
      <c:valAx>
        <c:axId val="160879744"/>
        <c:scaling>
          <c:orientation val="minMax"/>
          <c:max val="90"/>
          <c:min val="0"/>
        </c:scaling>
        <c:axPos val="b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869760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'Сводная таблица'!$AM$3</c:f>
              <c:strCache>
                <c:ptCount val="1"/>
                <c:pt idx="0">
                  <c:v>Количество желтых зон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таблица'!$AM$5:$AM$15</c:f>
              <c:numCache>
                <c:formatCode>0</c:formatCode>
                <c:ptCount val="11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</c:ser>
        <c:axId val="160915840"/>
        <c:axId val="160917376"/>
      </c:barChart>
      <c:catAx>
        <c:axId val="160915840"/>
        <c:scaling>
          <c:orientation val="minMax"/>
        </c:scaling>
        <c:axPos val="b"/>
        <c:tickLblPos val="nextTo"/>
        <c:crossAx val="160917376"/>
        <c:crosses val="autoZero"/>
        <c:auto val="1"/>
        <c:lblAlgn val="ctr"/>
        <c:lblOffset val="100"/>
      </c:catAx>
      <c:valAx>
        <c:axId val="160917376"/>
        <c:scaling>
          <c:orientation val="minMax"/>
        </c:scaling>
        <c:axPos val="l"/>
        <c:majorGridlines/>
        <c:numFmt formatCode="0" sourceLinked="0"/>
        <c:tickLblPos val="nextTo"/>
        <c:spPr>
          <a:ln w="25400">
            <a:solidFill>
              <a:schemeClr val="tx1"/>
            </a:solidFill>
          </a:ln>
        </c:spPr>
        <c:crossAx val="160915840"/>
        <c:crosses val="autoZero"/>
        <c:crossBetween val="between"/>
      </c:valAx>
    </c:plotArea>
    <c:plotVisOnly val="1"/>
  </c:chart>
  <c:txPr>
    <a:bodyPr/>
    <a:lstStyle/>
    <a:p>
      <a:pPr>
        <a:defRPr sz="1400" b="1" i="0" baseline="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5"/>
              <c:layout>
                <c:manualLayout>
                  <c:x val="1.3653603142865941E-3"/>
                  <c:y val="-1.4622824073609559E-2"/>
                </c:manualLayout>
              </c:layout>
              <c:showVal val="1"/>
            </c:dLbl>
            <c:dLbl>
              <c:idx val="8"/>
              <c:layout>
                <c:manualLayout>
                  <c:x val="-2.7307206285731877E-3"/>
                  <c:y val="-3.1334623014877612E-2"/>
                </c:manualLayout>
              </c:layout>
              <c:showVal val="1"/>
            </c:dLbl>
            <c:dLbl>
              <c:idx val="17"/>
              <c:layout>
                <c:manualLayout>
                  <c:x val="-2.7307206285730867E-3"/>
                  <c:y val="-2.5067698411902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'Анализ 1 город'!$B$1:$W$1</c:f>
              <c:strCache>
                <c:ptCount val="22"/>
                <c:pt idx="0">
                  <c:v>шк 1</c:v>
                </c:pt>
                <c:pt idx="1">
                  <c:v>шк 2</c:v>
                </c:pt>
                <c:pt idx="2">
                  <c:v>шк 3</c:v>
                </c:pt>
                <c:pt idx="3">
                  <c:v>шк 4</c:v>
                </c:pt>
                <c:pt idx="4">
                  <c:v>шк 5</c:v>
                </c:pt>
                <c:pt idx="5">
                  <c:v>шк 6</c:v>
                </c:pt>
                <c:pt idx="6">
                  <c:v>шк 7</c:v>
                </c:pt>
                <c:pt idx="7">
                  <c:v>шк 9</c:v>
                </c:pt>
                <c:pt idx="8">
                  <c:v>шк 10</c:v>
                </c:pt>
                <c:pt idx="9">
                  <c:v>шк 11</c:v>
                </c:pt>
                <c:pt idx="10">
                  <c:v>шк 12</c:v>
                </c:pt>
                <c:pt idx="11">
                  <c:v>шк 15</c:v>
                </c:pt>
                <c:pt idx="12">
                  <c:v>шк 16</c:v>
                </c:pt>
                <c:pt idx="13">
                  <c:v>шк 20</c:v>
                </c:pt>
                <c:pt idx="14">
                  <c:v>шк 21</c:v>
                </c:pt>
                <c:pt idx="15">
                  <c:v>шк 22</c:v>
                </c:pt>
                <c:pt idx="16">
                  <c:v>шк 26</c:v>
                </c:pt>
                <c:pt idx="17">
                  <c:v>шк 28</c:v>
                </c:pt>
                <c:pt idx="18">
                  <c:v>шк 29</c:v>
                </c:pt>
                <c:pt idx="19">
                  <c:v>шк 32</c:v>
                </c:pt>
                <c:pt idx="20">
                  <c:v>шк 36</c:v>
                </c:pt>
                <c:pt idx="21">
                  <c:v>шк 40</c:v>
                </c:pt>
              </c:strCache>
            </c:strRef>
          </c:cat>
          <c:val>
            <c:numRef>
              <c:f>'Анализ 1 город'!$B$8:$W$8</c:f>
              <c:numCache>
                <c:formatCode>0.0</c:formatCode>
                <c:ptCount val="22"/>
                <c:pt idx="0">
                  <c:v>23.385135135135137</c:v>
                </c:pt>
                <c:pt idx="1">
                  <c:v>24.551181102362204</c:v>
                </c:pt>
                <c:pt idx="2">
                  <c:v>22.173913043478262</c:v>
                </c:pt>
                <c:pt idx="3">
                  <c:v>24.730337078651687</c:v>
                </c:pt>
                <c:pt idx="4">
                  <c:v>25.681818181818183</c:v>
                </c:pt>
                <c:pt idx="5">
                  <c:v>22.855263157894736</c:v>
                </c:pt>
                <c:pt idx="6">
                  <c:v>26.029239766081872</c:v>
                </c:pt>
                <c:pt idx="7">
                  <c:v>24.875</c:v>
                </c:pt>
                <c:pt idx="8">
                  <c:v>22.6875</c:v>
                </c:pt>
                <c:pt idx="9">
                  <c:v>23.4</c:v>
                </c:pt>
                <c:pt idx="10">
                  <c:v>21.5</c:v>
                </c:pt>
                <c:pt idx="11">
                  <c:v>25.879746835443036</c:v>
                </c:pt>
                <c:pt idx="12">
                  <c:v>21.75</c:v>
                </c:pt>
                <c:pt idx="13">
                  <c:v>20.297297297297298</c:v>
                </c:pt>
                <c:pt idx="14">
                  <c:v>26.985507246376812</c:v>
                </c:pt>
                <c:pt idx="15">
                  <c:v>21.627659574468087</c:v>
                </c:pt>
                <c:pt idx="16">
                  <c:v>22.132075471698112</c:v>
                </c:pt>
                <c:pt idx="17">
                  <c:v>22.916666666666668</c:v>
                </c:pt>
                <c:pt idx="18">
                  <c:v>18.571428571428573</c:v>
                </c:pt>
                <c:pt idx="19">
                  <c:v>24.761363636363637</c:v>
                </c:pt>
                <c:pt idx="20">
                  <c:v>21.575757575757574</c:v>
                </c:pt>
                <c:pt idx="21">
                  <c:v>21.074999999999999</c:v>
                </c:pt>
              </c:numCache>
            </c:numRef>
          </c:val>
        </c:ser>
        <c:axId val="160962048"/>
        <c:axId val="160963968"/>
      </c:barChart>
      <c:catAx>
        <c:axId val="160962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ru-RU" sz="1400" b="1" dirty="0" smtClean="0"/>
                  <a:t>Школа</a:t>
                </a:r>
                <a:endParaRPr lang="ru-RU" sz="1400" b="1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60963968"/>
        <c:crosses val="autoZero"/>
        <c:auto val="1"/>
        <c:lblAlgn val="ctr"/>
        <c:lblOffset val="100"/>
      </c:catAx>
      <c:valAx>
        <c:axId val="160963968"/>
        <c:scaling>
          <c:orientation val="minMax"/>
          <c:max val="35"/>
          <c:min val="0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Средний первичный</a:t>
                </a:r>
                <a:r>
                  <a:rPr lang="ru-RU" sz="1400" baseline="0" dirty="0" smtClean="0"/>
                  <a:t> балл</a:t>
                </a:r>
                <a:endParaRPr lang="ru-RU" sz="1400" dirty="0"/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0962048"/>
        <c:crosses val="autoZero"/>
        <c:crossBetween val="between"/>
        <c:majorUnit val="5"/>
        <c:minorUnit val="1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Математика (2 место)</a:t>
            </a: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'Анализ 1 город'!$A$8</c:f>
              <c:strCache>
                <c:ptCount val="1"/>
                <c:pt idx="0">
                  <c:v>Среднее арифметическое</c:v>
                </c:pt>
              </c:strCache>
            </c:strRef>
          </c:tx>
          <c:spPr>
            <a:solidFill>
              <a:schemeClr val="accent2"/>
            </a:solidFill>
          </c:spPr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"/>
                  <c:y val="-1.296296296296296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5925925925926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'Анализ 1 город'!$B$5:$W$5</c:f>
              <c:numCache>
                <c:formatCode>0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'Анализ 1 город'!$B$8:$W$8</c:f>
              <c:numCache>
                <c:formatCode>0.0</c:formatCode>
                <c:ptCount val="22"/>
                <c:pt idx="0">
                  <c:v>12.319727891156464</c:v>
                </c:pt>
                <c:pt idx="1">
                  <c:v>12.661417322834646</c:v>
                </c:pt>
                <c:pt idx="2">
                  <c:v>10.08823529411765</c:v>
                </c:pt>
                <c:pt idx="3">
                  <c:v>13.820224719101123</c:v>
                </c:pt>
                <c:pt idx="4">
                  <c:v>14.572727272727278</c:v>
                </c:pt>
                <c:pt idx="5">
                  <c:v>11.684210526315788</c:v>
                </c:pt>
                <c:pt idx="6">
                  <c:v>17.482352941176451</c:v>
                </c:pt>
                <c:pt idx="7">
                  <c:v>13.056338028169021</c:v>
                </c:pt>
                <c:pt idx="8">
                  <c:v>10.5959595959596</c:v>
                </c:pt>
                <c:pt idx="9">
                  <c:v>13.1</c:v>
                </c:pt>
                <c:pt idx="10">
                  <c:v>9.7727272727272787</c:v>
                </c:pt>
                <c:pt idx="11">
                  <c:v>12.276729559748434</c:v>
                </c:pt>
                <c:pt idx="12">
                  <c:v>10.153846153846159</c:v>
                </c:pt>
                <c:pt idx="13">
                  <c:v>8.513513513513514</c:v>
                </c:pt>
                <c:pt idx="14">
                  <c:v>18.739130434782609</c:v>
                </c:pt>
                <c:pt idx="15">
                  <c:v>10.115789473684222</c:v>
                </c:pt>
                <c:pt idx="16">
                  <c:v>12.148148148148143</c:v>
                </c:pt>
                <c:pt idx="17">
                  <c:v>11.694444444444446</c:v>
                </c:pt>
                <c:pt idx="18">
                  <c:v>5.6842105263157832</c:v>
                </c:pt>
                <c:pt idx="19">
                  <c:v>14.534090909090908</c:v>
                </c:pt>
                <c:pt idx="20">
                  <c:v>10.696969696969703</c:v>
                </c:pt>
                <c:pt idx="21">
                  <c:v>10.625</c:v>
                </c:pt>
              </c:numCache>
            </c:numRef>
          </c:val>
        </c:ser>
        <c:axId val="161012352"/>
        <c:axId val="161018624"/>
      </c:barChart>
      <c:catAx>
        <c:axId val="161012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 smtClean="0"/>
                  <a:t>Школа</a:t>
                </a:r>
                <a:endParaRPr lang="ru-RU" sz="1600" dirty="0"/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61018624"/>
        <c:crosses val="autoZero"/>
        <c:auto val="1"/>
        <c:lblAlgn val="ctr"/>
        <c:lblOffset val="100"/>
      </c:catAx>
      <c:valAx>
        <c:axId val="161018624"/>
        <c:scaling>
          <c:orientation val="minMax"/>
          <c:max val="20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600" dirty="0" smtClean="0"/>
                  <a:t>Средний первичный балл</a:t>
                </a:r>
                <a:endParaRPr lang="ru-RU" sz="1600" dirty="0"/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61012352"/>
        <c:crosses val="autoZero"/>
        <c:crossBetween val="between"/>
        <c:majorUnit val="1"/>
        <c:minorUnit val="0.2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Физика (6 место)</a:t>
            </a: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Лист3!$C$1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Лист3!$B$2:$B$17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15</c:v>
                </c:pt>
                <c:pt idx="10">
                  <c:v>16</c:v>
                </c:pt>
                <c:pt idx="11">
                  <c:v>21</c:v>
                </c:pt>
                <c:pt idx="12">
                  <c:v>26</c:v>
                </c:pt>
                <c:pt idx="13">
                  <c:v>28</c:v>
                </c:pt>
                <c:pt idx="14">
                  <c:v>32</c:v>
                </c:pt>
                <c:pt idx="15">
                  <c:v>36</c:v>
                </c:pt>
              </c:numCache>
            </c:numRef>
          </c:cat>
          <c:val>
            <c:numRef>
              <c:f>Лист3!$C$2:$C$17</c:f>
              <c:numCache>
                <c:formatCode>0.00</c:formatCode>
                <c:ptCount val="16"/>
                <c:pt idx="0">
                  <c:v>23.5</c:v>
                </c:pt>
                <c:pt idx="1">
                  <c:v>20.090909090909086</c:v>
                </c:pt>
                <c:pt idx="2">
                  <c:v>30.666666666666668</c:v>
                </c:pt>
                <c:pt idx="3">
                  <c:v>27.833333333333311</c:v>
                </c:pt>
                <c:pt idx="4">
                  <c:v>29</c:v>
                </c:pt>
                <c:pt idx="5">
                  <c:v>23.666666666666668</c:v>
                </c:pt>
                <c:pt idx="6">
                  <c:v>23.678571428571431</c:v>
                </c:pt>
                <c:pt idx="7">
                  <c:v>21.5</c:v>
                </c:pt>
                <c:pt idx="8">
                  <c:v>21</c:v>
                </c:pt>
                <c:pt idx="9">
                  <c:v>17.666666666666668</c:v>
                </c:pt>
                <c:pt idx="10">
                  <c:v>16</c:v>
                </c:pt>
                <c:pt idx="11">
                  <c:v>28.090909090909086</c:v>
                </c:pt>
                <c:pt idx="12">
                  <c:v>18</c:v>
                </c:pt>
                <c:pt idx="13">
                  <c:v>20.5</c:v>
                </c:pt>
                <c:pt idx="14">
                  <c:v>25.3</c:v>
                </c:pt>
                <c:pt idx="15">
                  <c:v>9</c:v>
                </c:pt>
              </c:numCache>
            </c:numRef>
          </c:val>
        </c:ser>
        <c:axId val="161052928"/>
        <c:axId val="161071488"/>
      </c:barChart>
      <c:catAx>
        <c:axId val="161052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ru-RU" sz="2000"/>
                  <a:t>Школа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071488"/>
        <c:crosses val="autoZero"/>
        <c:auto val="1"/>
        <c:lblAlgn val="ctr"/>
        <c:lblOffset val="100"/>
      </c:catAx>
      <c:valAx>
        <c:axId val="161071488"/>
        <c:scaling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ru-RU" sz="2000" dirty="0" smtClean="0"/>
                  <a:t>Средний </a:t>
                </a:r>
                <a:r>
                  <a:rPr lang="ru-RU" sz="2000" dirty="0"/>
                  <a:t>первичный балл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052928"/>
        <c:crosses val="autoZero"/>
        <c:crossBetween val="between"/>
        <c:majorUnit val="5"/>
        <c:minorUnit val="1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Химия </a:t>
            </a:r>
            <a:r>
              <a:rPr lang="ru-RU" sz="2800" dirty="0" smtClean="0"/>
              <a:t>(3 </a:t>
            </a:r>
            <a:r>
              <a:rPr lang="ru-RU" sz="2800" dirty="0"/>
              <a:t>место)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Лист3!$A$1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spPr>
            <a:solidFill>
              <a:schemeClr val="accent2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Lbls>
            <c:dLbl>
              <c:idx val="8"/>
              <c:layout>
                <c:manualLayout>
                  <c:x val="-4.1666666666666683E-3"/>
                  <c:y val="-2.222222222222224E-2"/>
                </c:manualLayout>
              </c:layout>
              <c:showVal val="1"/>
            </c:dLbl>
            <c:dLbl>
              <c:idx val="9"/>
              <c:layout>
                <c:manualLayout>
                  <c:x val="1.3888888888888905E-3"/>
                  <c:y val="-1.2962962962962963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2.40740740740740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Лист3!$B$2:$B$19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26</c:v>
                </c:pt>
                <c:pt idx="16">
                  <c:v>32</c:v>
                </c:pt>
                <c:pt idx="17">
                  <c:v>36</c:v>
                </c:pt>
              </c:numCache>
            </c:numRef>
          </c:cat>
          <c:val>
            <c:numRef>
              <c:f>Лист3!$A$2:$A$19</c:f>
              <c:numCache>
                <c:formatCode>0.00</c:formatCode>
                <c:ptCount val="18"/>
                <c:pt idx="0">
                  <c:v>23</c:v>
                </c:pt>
                <c:pt idx="1">
                  <c:v>27.916666666666668</c:v>
                </c:pt>
                <c:pt idx="2">
                  <c:v>22</c:v>
                </c:pt>
                <c:pt idx="3">
                  <c:v>22</c:v>
                </c:pt>
                <c:pt idx="4">
                  <c:v>29.875</c:v>
                </c:pt>
                <c:pt idx="5">
                  <c:v>28.75</c:v>
                </c:pt>
                <c:pt idx="6">
                  <c:v>29.148148148148149</c:v>
                </c:pt>
                <c:pt idx="7">
                  <c:v>20</c:v>
                </c:pt>
                <c:pt idx="8">
                  <c:v>25</c:v>
                </c:pt>
                <c:pt idx="9">
                  <c:v>25.5</c:v>
                </c:pt>
                <c:pt idx="10">
                  <c:v>20</c:v>
                </c:pt>
                <c:pt idx="11">
                  <c:v>24.9</c:v>
                </c:pt>
                <c:pt idx="12">
                  <c:v>26.333333333333311</c:v>
                </c:pt>
                <c:pt idx="13">
                  <c:v>25.8</c:v>
                </c:pt>
                <c:pt idx="14">
                  <c:v>32.166666666666622</c:v>
                </c:pt>
                <c:pt idx="15">
                  <c:v>27</c:v>
                </c:pt>
                <c:pt idx="16">
                  <c:v>18.25</c:v>
                </c:pt>
                <c:pt idx="17">
                  <c:v>24.4</c:v>
                </c:pt>
              </c:numCache>
            </c:numRef>
          </c:val>
        </c:ser>
        <c:axId val="161115136"/>
        <c:axId val="161117312"/>
      </c:barChart>
      <c:catAx>
        <c:axId val="161115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Школа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117312"/>
        <c:crosses val="autoZero"/>
        <c:auto val="1"/>
        <c:lblAlgn val="ctr"/>
        <c:lblOffset val="100"/>
      </c:catAx>
      <c:valAx>
        <c:axId val="161117312"/>
        <c:scaling>
          <c:orientation val="minMax"/>
          <c:max val="40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/>
                  <a:t>Средний первичный балл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115136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Информатика (5 место)</a:t>
            </a: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Лист3!$A$1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1.2731334408020027E-17"/>
                  <c:y val="-2.2222222222222292E-2"/>
                </c:manualLayout>
              </c:layout>
              <c:showVal val="1"/>
            </c:dLbl>
            <c:numFmt formatCode="#,##0.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Лист3!$B$2:$B$23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Лист3!$A$2:$A$23</c:f>
              <c:numCache>
                <c:formatCode>General</c:formatCode>
                <c:ptCount val="22"/>
                <c:pt idx="0">
                  <c:v>9.7169811320754658</c:v>
                </c:pt>
                <c:pt idx="1">
                  <c:v>8.6486486486486491</c:v>
                </c:pt>
                <c:pt idx="2">
                  <c:v>5.4736842105263159</c:v>
                </c:pt>
                <c:pt idx="3">
                  <c:v>10.204545454545455</c:v>
                </c:pt>
                <c:pt idx="4">
                  <c:v>10.396551724137932</c:v>
                </c:pt>
                <c:pt idx="5">
                  <c:v>7.4242424242424283</c:v>
                </c:pt>
                <c:pt idx="6">
                  <c:v>10.554455445544555</c:v>
                </c:pt>
                <c:pt idx="7">
                  <c:v>10.888888888888889</c:v>
                </c:pt>
                <c:pt idx="8">
                  <c:v>10.719999999999999</c:v>
                </c:pt>
                <c:pt idx="9">
                  <c:v>11.2</c:v>
                </c:pt>
                <c:pt idx="10">
                  <c:v>7.75</c:v>
                </c:pt>
                <c:pt idx="11">
                  <c:v>7.4920634920634948</c:v>
                </c:pt>
                <c:pt idx="12">
                  <c:v>6.75</c:v>
                </c:pt>
                <c:pt idx="13">
                  <c:v>9.75</c:v>
                </c:pt>
                <c:pt idx="14">
                  <c:v>14.05</c:v>
                </c:pt>
                <c:pt idx="15">
                  <c:v>8.4166666666666732</c:v>
                </c:pt>
                <c:pt idx="16">
                  <c:v>9.1702127659574408</c:v>
                </c:pt>
                <c:pt idx="17">
                  <c:v>7.5918367346938807</c:v>
                </c:pt>
                <c:pt idx="18">
                  <c:v>4.5</c:v>
                </c:pt>
                <c:pt idx="19">
                  <c:v>9.75</c:v>
                </c:pt>
                <c:pt idx="20">
                  <c:v>6.4444444444444464</c:v>
                </c:pt>
                <c:pt idx="21">
                  <c:v>7.7307692307692335</c:v>
                </c:pt>
              </c:numCache>
            </c:numRef>
          </c:val>
        </c:ser>
        <c:axId val="166943360"/>
        <c:axId val="166945536"/>
      </c:barChart>
      <c:catAx>
        <c:axId val="166943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 smtClean="0"/>
                  <a:t>Школа</a:t>
                </a:r>
                <a:endParaRPr lang="ru-RU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945536"/>
        <c:crosses val="autoZero"/>
        <c:auto val="1"/>
        <c:lblAlgn val="ctr"/>
        <c:lblOffset val="100"/>
      </c:catAx>
      <c:valAx>
        <c:axId val="166945536"/>
        <c:scaling>
          <c:orientation val="minMax"/>
          <c:max val="19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 dirty="0" smtClean="0"/>
                  <a:t>Средний первичный балл</a:t>
                </a:r>
                <a:endParaRPr lang="ru-RU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943360"/>
        <c:crosses val="autoZero"/>
        <c:crossBetween val="between"/>
        <c:majorUnit val="1"/>
        <c:minorUnit val="0.2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Лист4!$A$1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10"/>
            <c:spPr>
              <a:solidFill>
                <a:schemeClr val="accent2"/>
              </a:solidFill>
            </c:spPr>
          </c:dPt>
          <c:dPt>
            <c:idx val="11"/>
            <c:spPr>
              <a:solidFill>
                <a:schemeClr val="accent2"/>
              </a:solidFill>
            </c:spPr>
          </c:dPt>
          <c:dPt>
            <c:idx val="12"/>
            <c:spPr>
              <a:solidFill>
                <a:schemeClr val="accent2"/>
              </a:solidFill>
            </c:spPr>
          </c:dPt>
          <c:dPt>
            <c:idx val="13"/>
            <c:spPr>
              <a:solidFill>
                <a:schemeClr val="accent2"/>
              </a:solidFill>
            </c:spPr>
          </c:dPt>
          <c:dPt>
            <c:idx val="15"/>
            <c:spPr>
              <a:solidFill>
                <a:schemeClr val="accent2"/>
              </a:solidFill>
            </c:spPr>
          </c:dPt>
          <c:dPt>
            <c:idx val="18"/>
            <c:spPr>
              <a:solidFill>
                <a:schemeClr val="accent2"/>
              </a:solidFill>
            </c:spPr>
          </c:dPt>
          <c:dPt>
            <c:idx val="21"/>
            <c:spPr>
              <a:solidFill>
                <a:schemeClr val="accent2"/>
              </a:solidFill>
            </c:spPr>
          </c:dPt>
          <c:dLbls>
            <c:dLbl>
              <c:idx val="11"/>
              <c:layout>
                <c:manualLayout>
                  <c:x val="1.38888888888889E-3"/>
                  <c:y val="-3.0193428134886163E-2"/>
                </c:manualLayout>
              </c:layout>
              <c:showVal val="1"/>
            </c:dLbl>
            <c:dLbl>
              <c:idx val="13"/>
              <c:layout>
                <c:manualLayout>
                  <c:x val="-2.7777777777777809E-3"/>
                  <c:y val="-3.22063233438785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Лист4!$B$2:$B$23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Лист4!$A$2:$A$23</c:f>
              <c:numCache>
                <c:formatCode>0.00</c:formatCode>
                <c:ptCount val="22"/>
                <c:pt idx="0">
                  <c:v>23.297297297297291</c:v>
                </c:pt>
                <c:pt idx="1">
                  <c:v>23.184210526315788</c:v>
                </c:pt>
                <c:pt idx="2">
                  <c:v>24.875</c:v>
                </c:pt>
                <c:pt idx="3">
                  <c:v>28.944444444444443</c:v>
                </c:pt>
                <c:pt idx="4">
                  <c:v>23.652173913043484</c:v>
                </c:pt>
                <c:pt idx="5">
                  <c:v>28.5</c:v>
                </c:pt>
                <c:pt idx="6">
                  <c:v>30.545454545454547</c:v>
                </c:pt>
                <c:pt idx="7">
                  <c:v>23.404761904761891</c:v>
                </c:pt>
                <c:pt idx="8">
                  <c:v>22.15384615384616</c:v>
                </c:pt>
                <c:pt idx="9">
                  <c:v>30.25</c:v>
                </c:pt>
                <c:pt idx="10">
                  <c:v>19.666666666666668</c:v>
                </c:pt>
                <c:pt idx="11">
                  <c:v>22.764705882352931</c:v>
                </c:pt>
                <c:pt idx="12">
                  <c:v>21.444444444444443</c:v>
                </c:pt>
                <c:pt idx="13">
                  <c:v>22.666666666666668</c:v>
                </c:pt>
                <c:pt idx="14">
                  <c:v>31.454545454545453</c:v>
                </c:pt>
                <c:pt idx="15">
                  <c:v>20.125</c:v>
                </c:pt>
                <c:pt idx="16">
                  <c:v>26</c:v>
                </c:pt>
                <c:pt idx="17">
                  <c:v>28</c:v>
                </c:pt>
                <c:pt idx="18">
                  <c:v>16.25</c:v>
                </c:pt>
                <c:pt idx="19">
                  <c:v>24.538461538461533</c:v>
                </c:pt>
                <c:pt idx="20">
                  <c:v>24.125</c:v>
                </c:pt>
                <c:pt idx="21">
                  <c:v>19.399999999999999</c:v>
                </c:pt>
              </c:numCache>
            </c:numRef>
          </c:val>
        </c:ser>
        <c:axId val="166876672"/>
        <c:axId val="166878208"/>
      </c:barChart>
      <c:catAx>
        <c:axId val="166876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878208"/>
        <c:crosses val="autoZero"/>
        <c:auto val="1"/>
        <c:lblAlgn val="ctr"/>
        <c:lblOffset val="100"/>
      </c:catAx>
      <c:valAx>
        <c:axId val="16687820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876672"/>
        <c:crosses val="autoZero"/>
        <c:crossBetween val="between"/>
        <c:majorUnit val="1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'Сводная таблица'!$C$3</c:f>
              <c:strCache>
                <c:ptCount val="1"/>
                <c:pt idx="0">
                  <c:v>Средний балл(%)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таблица'!$D$5:$D$15</c:f>
              <c:numCache>
                <c:formatCode>0.0</c:formatCode>
                <c:ptCount val="11"/>
                <c:pt idx="0">
                  <c:v>57.3</c:v>
                </c:pt>
                <c:pt idx="1">
                  <c:v>63.6</c:v>
                </c:pt>
                <c:pt idx="2">
                  <c:v>69.935483870967744</c:v>
                </c:pt>
                <c:pt idx="3">
                  <c:v>53.5</c:v>
                </c:pt>
                <c:pt idx="4">
                  <c:v>55.5</c:v>
                </c:pt>
                <c:pt idx="5">
                  <c:v>72.870370370370296</c:v>
                </c:pt>
                <c:pt idx="6">
                  <c:v>75.816993464052359</c:v>
                </c:pt>
                <c:pt idx="7">
                  <c:v>65.315315315315317</c:v>
                </c:pt>
                <c:pt idx="9">
                  <c:v>56.322580645161288</c:v>
                </c:pt>
                <c:pt idx="10">
                  <c:v>78.787878787878782</c:v>
                </c:pt>
              </c:numCache>
            </c:numRef>
          </c:val>
        </c:ser>
        <c:ser>
          <c:idx val="3"/>
          <c:order val="1"/>
          <c:tx>
            <c:strRef>
              <c:f>'Сводная таблица'!$E$3</c:f>
              <c:strCache>
                <c:ptCount val="1"/>
                <c:pt idx="0">
                  <c:v>Средний балл(%)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таблица'!$F$5:$F$15</c:f>
              <c:numCache>
                <c:formatCode>0.0</c:formatCode>
                <c:ptCount val="11"/>
                <c:pt idx="0">
                  <c:v>55.298200078993453</c:v>
                </c:pt>
                <c:pt idx="1">
                  <c:v>51.185770750988112</c:v>
                </c:pt>
                <c:pt idx="2">
                  <c:v>57.497013142174467</c:v>
                </c:pt>
                <c:pt idx="3">
                  <c:v>53.152173913043441</c:v>
                </c:pt>
                <c:pt idx="4">
                  <c:v>48.1</c:v>
                </c:pt>
                <c:pt idx="5">
                  <c:v>65.852713178294493</c:v>
                </c:pt>
                <c:pt idx="6">
                  <c:v>73.689010487916107</c:v>
                </c:pt>
                <c:pt idx="7">
                  <c:v>56.332803391626904</c:v>
                </c:pt>
                <c:pt idx="9">
                  <c:v>41.375705168695951</c:v>
                </c:pt>
                <c:pt idx="10">
                  <c:v>72.489263977712682</c:v>
                </c:pt>
              </c:numCache>
            </c:numRef>
          </c:val>
        </c:ser>
        <c:gapWidth val="49"/>
        <c:axId val="147946112"/>
        <c:axId val="149750528"/>
      </c:barChart>
      <c:catAx>
        <c:axId val="14794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9750528"/>
        <c:crosses val="autoZero"/>
        <c:auto val="1"/>
        <c:lblAlgn val="ctr"/>
        <c:lblOffset val="100"/>
      </c:catAx>
      <c:valAx>
        <c:axId val="1497505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79461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2800" baseline="0" dirty="0"/>
              <a:t>История (7 место)</a:t>
            </a:r>
          </a:p>
        </c:rich>
      </c:tx>
      <c:layout>
        <c:manualLayout>
          <c:xMode val="edge"/>
          <c:yMode val="edge"/>
          <c:x val="0.41450699912510947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Лист3!$A$1</c:f>
              <c:strCache>
                <c:ptCount val="1"/>
                <c:pt idx="0">
                  <c:v>Средний первичный балл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12"/>
            <c:spPr>
              <a:solidFill>
                <a:schemeClr val="accent2"/>
              </a:solidFill>
            </c:spPr>
          </c:dPt>
          <c:dPt>
            <c:idx val="13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1.38888888888889E-3"/>
                  <c:y val="-4.62962962962963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Лист3!$B$2:$B$17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10</c:v>
                </c:pt>
                <c:pt idx="8">
                  <c:v>12</c:v>
                </c:pt>
                <c:pt idx="9">
                  <c:v>15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26</c:v>
                </c:pt>
                <c:pt idx="14">
                  <c:v>28</c:v>
                </c:pt>
                <c:pt idx="15">
                  <c:v>32</c:v>
                </c:pt>
              </c:numCache>
            </c:numRef>
          </c:cat>
          <c:val>
            <c:numRef>
              <c:f>Лист3!$A$2:$A$17</c:f>
              <c:numCache>
                <c:formatCode>0.00</c:formatCode>
                <c:ptCount val="16"/>
                <c:pt idx="0">
                  <c:v>18.375</c:v>
                </c:pt>
                <c:pt idx="1">
                  <c:v>13</c:v>
                </c:pt>
                <c:pt idx="2">
                  <c:v>13.5</c:v>
                </c:pt>
                <c:pt idx="3">
                  <c:v>19.857142857142851</c:v>
                </c:pt>
                <c:pt idx="4">
                  <c:v>24.5</c:v>
                </c:pt>
                <c:pt idx="5">
                  <c:v>0</c:v>
                </c:pt>
                <c:pt idx="6">
                  <c:v>24.166666666666668</c:v>
                </c:pt>
                <c:pt idx="7">
                  <c:v>24</c:v>
                </c:pt>
                <c:pt idx="8">
                  <c:v>11</c:v>
                </c:pt>
                <c:pt idx="9">
                  <c:v>25.5</c:v>
                </c:pt>
                <c:pt idx="10">
                  <c:v>25</c:v>
                </c:pt>
                <c:pt idx="11">
                  <c:v>30</c:v>
                </c:pt>
                <c:pt idx="12">
                  <c:v>16</c:v>
                </c:pt>
                <c:pt idx="13">
                  <c:v>14</c:v>
                </c:pt>
                <c:pt idx="14">
                  <c:v>30</c:v>
                </c:pt>
                <c:pt idx="15">
                  <c:v>25</c:v>
                </c:pt>
              </c:numCache>
            </c:numRef>
          </c:val>
        </c:ser>
        <c:axId val="166916480"/>
        <c:axId val="166918400"/>
      </c:barChart>
      <c:catAx>
        <c:axId val="166916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ru-RU" sz="1600" baseline="0"/>
                  <a:t>Школа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918400"/>
        <c:crosses val="autoZero"/>
        <c:auto val="1"/>
        <c:lblAlgn val="ctr"/>
        <c:lblOffset val="100"/>
      </c:catAx>
      <c:valAx>
        <c:axId val="166918400"/>
        <c:scaling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ru-RU" sz="1600" baseline="0"/>
                  <a:t>Средний первичный балл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6916480"/>
        <c:crosses val="autoZero"/>
        <c:crossBetween val="between"/>
      </c:valAx>
    </c:plotArea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9"/>
            <c:spPr>
              <a:solidFill>
                <a:schemeClr val="accent2"/>
              </a:solidFill>
            </c:spPr>
          </c:dPt>
          <c:dPt>
            <c:idx val="12"/>
            <c:spPr>
              <a:solidFill>
                <a:schemeClr val="accent2"/>
              </a:solidFill>
            </c:spPr>
          </c:dPt>
          <c:dPt>
            <c:idx val="13"/>
            <c:spPr>
              <a:solidFill>
                <a:schemeClr val="accent2"/>
              </a:solidFill>
            </c:spPr>
          </c:dPt>
          <c:dPt>
            <c:idx val="15"/>
            <c:spPr>
              <a:solidFill>
                <a:schemeClr val="accent2"/>
              </a:solidFill>
            </c:spPr>
          </c:dPt>
          <c:dPt>
            <c:idx val="16"/>
            <c:spPr>
              <a:solidFill>
                <a:schemeClr val="accent2"/>
              </a:solidFill>
            </c:spPr>
          </c:dPt>
          <c:dPt>
            <c:idx val="18"/>
            <c:spPr>
              <a:solidFill>
                <a:schemeClr val="accent2"/>
              </a:solidFill>
            </c:spPr>
          </c:dPt>
          <c:dPt>
            <c:idx val="20"/>
            <c:spPr>
              <a:solidFill>
                <a:schemeClr val="accent2"/>
              </a:solidFill>
            </c:spPr>
          </c:dPt>
          <c:dLbls>
            <c:dLbl>
              <c:idx val="1"/>
              <c:layout>
                <c:manualLayout>
                  <c:x val="4.1666666666666683E-3"/>
                  <c:y val="-2.388217624920709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Лист3!$B$2:$B$23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Лист3!$A$2:$A$23</c:f>
              <c:numCache>
                <c:formatCode>0.00</c:formatCode>
                <c:ptCount val="22"/>
                <c:pt idx="0">
                  <c:v>19.329113924050635</c:v>
                </c:pt>
                <c:pt idx="1">
                  <c:v>16.447368421052637</c:v>
                </c:pt>
                <c:pt idx="2">
                  <c:v>15.595744680851064</c:v>
                </c:pt>
                <c:pt idx="3">
                  <c:v>21.621621621621621</c:v>
                </c:pt>
                <c:pt idx="4">
                  <c:v>21.842105263157887</c:v>
                </c:pt>
                <c:pt idx="5">
                  <c:v>16.104166666666675</c:v>
                </c:pt>
                <c:pt idx="6">
                  <c:v>21.68</c:v>
                </c:pt>
                <c:pt idx="7">
                  <c:v>19.8</c:v>
                </c:pt>
                <c:pt idx="8">
                  <c:v>15.589285714285717</c:v>
                </c:pt>
                <c:pt idx="9">
                  <c:v>12.25</c:v>
                </c:pt>
                <c:pt idx="10">
                  <c:v>19.142857142857149</c:v>
                </c:pt>
                <c:pt idx="11">
                  <c:v>18.682352941176472</c:v>
                </c:pt>
                <c:pt idx="12">
                  <c:v>15.555555555555559</c:v>
                </c:pt>
                <c:pt idx="13">
                  <c:v>11.608695652173912</c:v>
                </c:pt>
                <c:pt idx="14">
                  <c:v>23.150000000000006</c:v>
                </c:pt>
                <c:pt idx="15">
                  <c:v>17.012195121951226</c:v>
                </c:pt>
                <c:pt idx="16">
                  <c:v>15.419354838709685</c:v>
                </c:pt>
                <c:pt idx="17">
                  <c:v>20.68</c:v>
                </c:pt>
                <c:pt idx="18">
                  <c:v>12.157894736842104</c:v>
                </c:pt>
                <c:pt idx="19">
                  <c:v>18.451612903225794</c:v>
                </c:pt>
                <c:pt idx="20">
                  <c:v>14</c:v>
                </c:pt>
                <c:pt idx="21">
                  <c:v>19.833333333333318</c:v>
                </c:pt>
              </c:numCache>
            </c:numRef>
          </c:val>
        </c:ser>
        <c:axId val="167116800"/>
        <c:axId val="167118720"/>
      </c:barChart>
      <c:catAx>
        <c:axId val="167116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ru-RU" sz="1400" baseline="0" dirty="0" smtClean="0"/>
                  <a:t>Школа</a:t>
                </a:r>
                <a:endParaRPr lang="ru-RU" sz="1400" baseline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118720"/>
        <c:crosses val="autoZero"/>
        <c:auto val="1"/>
        <c:lblAlgn val="ctr"/>
        <c:lblOffset val="100"/>
      </c:catAx>
      <c:valAx>
        <c:axId val="167118720"/>
        <c:scaling>
          <c:orientation val="minMax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baseline="0" dirty="0" smtClean="0"/>
                  <a:t>Средний первичный балл</a:t>
                </a:r>
                <a:endParaRPr lang="ru-RU" sz="1400" baseline="0" dirty="0"/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116800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0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9"/>
            <c:spPr>
              <a:solidFill>
                <a:schemeClr val="accent2"/>
              </a:solidFill>
            </c:spPr>
          </c:dPt>
          <c:dPt>
            <c:idx val="13"/>
            <c:spPr>
              <a:solidFill>
                <a:schemeClr val="accent2"/>
              </a:solidFill>
            </c:spPr>
          </c:dPt>
          <c:dPt>
            <c:idx val="14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Лист3!$B$2:$B$17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15</c:v>
                </c:pt>
                <c:pt idx="11">
                  <c:v>16</c:v>
                </c:pt>
                <c:pt idx="12">
                  <c:v>21</c:v>
                </c:pt>
                <c:pt idx="13">
                  <c:v>22</c:v>
                </c:pt>
                <c:pt idx="14">
                  <c:v>28</c:v>
                </c:pt>
                <c:pt idx="15">
                  <c:v>32</c:v>
                </c:pt>
              </c:numCache>
            </c:numRef>
          </c:cat>
          <c:val>
            <c:numRef>
              <c:f>Лист3!$A$2:$A$17</c:f>
              <c:numCache>
                <c:formatCode>0.00</c:formatCode>
                <c:ptCount val="16"/>
                <c:pt idx="0">
                  <c:v>43.75</c:v>
                </c:pt>
                <c:pt idx="1">
                  <c:v>51.625000000000014</c:v>
                </c:pt>
                <c:pt idx="2">
                  <c:v>39.200000000000003</c:v>
                </c:pt>
                <c:pt idx="3">
                  <c:v>56.5</c:v>
                </c:pt>
                <c:pt idx="4">
                  <c:v>49.222222222222236</c:v>
                </c:pt>
                <c:pt idx="5">
                  <c:v>44.333333333333336</c:v>
                </c:pt>
                <c:pt idx="6">
                  <c:v>51.555555555555557</c:v>
                </c:pt>
                <c:pt idx="7">
                  <c:v>50.285714285714285</c:v>
                </c:pt>
                <c:pt idx="8">
                  <c:v>47.75</c:v>
                </c:pt>
                <c:pt idx="9">
                  <c:v>43.5</c:v>
                </c:pt>
                <c:pt idx="10">
                  <c:v>50.923076923076934</c:v>
                </c:pt>
                <c:pt idx="11">
                  <c:v>59.333333333333336</c:v>
                </c:pt>
                <c:pt idx="12">
                  <c:v>54.176470588235297</c:v>
                </c:pt>
                <c:pt idx="13">
                  <c:v>49</c:v>
                </c:pt>
                <c:pt idx="14">
                  <c:v>43.571428571428548</c:v>
                </c:pt>
                <c:pt idx="15">
                  <c:v>51.35714285714284</c:v>
                </c:pt>
              </c:numCache>
            </c:numRef>
          </c:val>
        </c:ser>
        <c:axId val="167145472"/>
        <c:axId val="167147008"/>
      </c:barChart>
      <c:catAx>
        <c:axId val="167145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147008"/>
        <c:crosses val="autoZero"/>
        <c:auto val="1"/>
        <c:lblAlgn val="ctr"/>
        <c:lblOffset val="100"/>
      </c:catAx>
      <c:valAx>
        <c:axId val="167147008"/>
        <c:scaling>
          <c:orientation val="minMax"/>
        </c:scaling>
        <c:axPos val="l"/>
        <c:minorGridlines/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145472"/>
        <c:crosses val="autoZero"/>
        <c:crossBetween val="between"/>
      </c:valAx>
    </c:plotArea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Pt>
            <c:idx val="20"/>
            <c:spPr>
              <a:solidFill>
                <a:srgbClr val="FFFF00"/>
              </a:solidFill>
            </c:spPr>
          </c:dPt>
          <c:dPt>
            <c:idx val="2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"/>
                  <c:y val="-1.8116056880931698E-2"/>
                </c:manualLayout>
              </c:layout>
              <c:showVal val="1"/>
            </c:dLbl>
            <c:dLbl>
              <c:idx val="1"/>
              <c:layout>
                <c:manualLayout>
                  <c:x val="-8.3333333333333367E-3"/>
                  <c:y val="-2.6167637716901355E-2"/>
                </c:manualLayout>
              </c:layout>
              <c:showVal val="1"/>
            </c:dLbl>
            <c:dLbl>
              <c:idx val="2"/>
              <c:layout>
                <c:manualLayout>
                  <c:x val="-2.7777777777777809E-3"/>
                  <c:y val="-1.6103161671939259E-2"/>
                </c:manualLayout>
              </c:layout>
              <c:showVal val="1"/>
            </c:dLbl>
            <c:dLbl>
              <c:idx val="3"/>
              <c:layout>
                <c:manualLayout>
                  <c:x val="-1.2500000000000001E-2"/>
                  <c:y val="-1.811605688093169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6103161671939297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1.4090266462946874E-2"/>
                </c:manualLayout>
              </c:layout>
              <c:showVal val="1"/>
            </c:dLbl>
            <c:dLbl>
              <c:idx val="11"/>
              <c:layout>
                <c:manualLayout>
                  <c:x val="-1.3888888888888897E-2"/>
                  <c:y val="-8.0515808359696572E-3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-1.4090266462946834E-2"/>
                </c:manualLayout>
              </c:layout>
              <c:showVal val="1"/>
            </c:dLbl>
            <c:dLbl>
              <c:idx val="16"/>
              <c:layout>
                <c:manualLayout>
                  <c:x val="-8.3333333333333367E-3"/>
                  <c:y val="-1.4090266462946874E-2"/>
                </c:manualLayout>
              </c:layout>
              <c:showVal val="1"/>
            </c:dLbl>
            <c:dLbl>
              <c:idx val="17"/>
              <c:layout>
                <c:manualLayout>
                  <c:x val="1.1111111111111117E-2"/>
                  <c:y val="-2.012895208992411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numRef>
              <c:f>Лист3!$B$1:$B$22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32</c:v>
                </c:pt>
                <c:pt idx="20">
                  <c:v>36</c:v>
                </c:pt>
                <c:pt idx="21">
                  <c:v>40</c:v>
                </c:pt>
              </c:numCache>
            </c:numRef>
          </c:cat>
          <c:val>
            <c:numRef>
              <c:f>Лист3!$A$1:$A$22</c:f>
              <c:numCache>
                <c:formatCode>0.00</c:formatCode>
                <c:ptCount val="22"/>
                <c:pt idx="0">
                  <c:v>19.652631578947354</c:v>
                </c:pt>
                <c:pt idx="1">
                  <c:v>20.54411764705883</c:v>
                </c:pt>
                <c:pt idx="2">
                  <c:v>19.395833333333318</c:v>
                </c:pt>
                <c:pt idx="3">
                  <c:v>20.459999999999994</c:v>
                </c:pt>
                <c:pt idx="4">
                  <c:v>20.518987341772153</c:v>
                </c:pt>
                <c:pt idx="5">
                  <c:v>19</c:v>
                </c:pt>
                <c:pt idx="6">
                  <c:v>21.326086956521724</c:v>
                </c:pt>
                <c:pt idx="7">
                  <c:v>22.96153846153846</c:v>
                </c:pt>
                <c:pt idx="8">
                  <c:v>19.776315789473685</c:v>
                </c:pt>
                <c:pt idx="9">
                  <c:v>18.222222222222207</c:v>
                </c:pt>
                <c:pt idx="10">
                  <c:v>17.625</c:v>
                </c:pt>
                <c:pt idx="11">
                  <c:v>20.010000000000005</c:v>
                </c:pt>
                <c:pt idx="12">
                  <c:v>19.833333333333318</c:v>
                </c:pt>
                <c:pt idx="13">
                  <c:v>17.838709677419349</c:v>
                </c:pt>
                <c:pt idx="14">
                  <c:v>28.243902439024389</c:v>
                </c:pt>
                <c:pt idx="15">
                  <c:v>18.818181818181817</c:v>
                </c:pt>
                <c:pt idx="16">
                  <c:v>19.8</c:v>
                </c:pt>
                <c:pt idx="17">
                  <c:v>19.976744186046513</c:v>
                </c:pt>
                <c:pt idx="18">
                  <c:v>13.6</c:v>
                </c:pt>
                <c:pt idx="19">
                  <c:v>22.085106382978715</c:v>
                </c:pt>
                <c:pt idx="20">
                  <c:v>20.5</c:v>
                </c:pt>
                <c:pt idx="21">
                  <c:v>25.8</c:v>
                </c:pt>
              </c:numCache>
            </c:numRef>
          </c:val>
        </c:ser>
        <c:axId val="167089664"/>
        <c:axId val="167091200"/>
      </c:barChart>
      <c:catAx>
        <c:axId val="167089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091200"/>
        <c:crosses val="autoZero"/>
        <c:auto val="1"/>
        <c:lblAlgn val="ctr"/>
        <c:lblOffset val="100"/>
      </c:catAx>
      <c:valAx>
        <c:axId val="167091200"/>
        <c:scaling>
          <c:orientation val="minMax"/>
        </c:scaling>
        <c:axPos val="l"/>
        <c:minorGridlines/>
        <c:numFmt formatCode="0.0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708966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5"/>
          <c:order val="0"/>
          <c:tx>
            <c:strRef>
              <c:f>'Сводная таблица'!$H$3:$H$4</c:f>
              <c:strCache>
                <c:ptCount val="1"/>
                <c:pt idx="0">
                  <c:v>Самый высокий % выполнения работы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таблица'!$H$5:$H$15</c:f>
              <c:numCache>
                <c:formatCode>0.0</c:formatCode>
                <c:ptCount val="11"/>
                <c:pt idx="0">
                  <c:v>89.189189189189179</c:v>
                </c:pt>
                <c:pt idx="1">
                  <c:v>87.5</c:v>
                </c:pt>
                <c:pt idx="2">
                  <c:v>96.77419354838716</c:v>
                </c:pt>
                <c:pt idx="3">
                  <c:v>83.720930232558047</c:v>
                </c:pt>
                <c:pt idx="4">
                  <c:v>100</c:v>
                </c:pt>
                <c:pt idx="5">
                  <c:v>97.5</c:v>
                </c:pt>
                <c:pt idx="6">
                  <c:v>95.588235294117666</c:v>
                </c:pt>
                <c:pt idx="7">
                  <c:v>81.081081081081081</c:v>
                </c:pt>
                <c:pt idx="9">
                  <c:v>93.548387096774078</c:v>
                </c:pt>
                <c:pt idx="10">
                  <c:v>100</c:v>
                </c:pt>
              </c:numCache>
            </c:numRef>
          </c:val>
        </c:ser>
        <c:ser>
          <c:idx val="6"/>
          <c:order val="1"/>
          <c:tx>
            <c:strRef>
              <c:f>'Сводная таблица'!$I$3:$I$4</c:f>
              <c:strCache>
                <c:ptCount val="1"/>
                <c:pt idx="0">
                  <c:v>Самый высокий % выполнения работы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таблица'!$I$5:$I$15</c:f>
              <c:numCache>
                <c:formatCode>0.0</c:formatCode>
                <c:ptCount val="11"/>
                <c:pt idx="0">
                  <c:v>97.297297297297376</c:v>
                </c:pt>
                <c:pt idx="1">
                  <c:v>97.826086956521578</c:v>
                </c:pt>
                <c:pt idx="2">
                  <c:v>96.77419354838716</c:v>
                </c:pt>
                <c:pt idx="3">
                  <c:v>97.5</c:v>
                </c:pt>
                <c:pt idx="4">
                  <c:v>100</c:v>
                </c:pt>
                <c:pt idx="5">
                  <c:v>97.5</c:v>
                </c:pt>
                <c:pt idx="6">
                  <c:v>97.058823529411768</c:v>
                </c:pt>
                <c:pt idx="7">
                  <c:v>94.594594594594582</c:v>
                </c:pt>
                <c:pt idx="9">
                  <c:v>96.874999999999986</c:v>
                </c:pt>
                <c:pt idx="10">
                  <c:v>100</c:v>
                </c:pt>
              </c:numCache>
            </c:numRef>
          </c:val>
        </c:ser>
        <c:gapWidth val="27"/>
        <c:axId val="149780352"/>
        <c:axId val="149781888"/>
      </c:barChart>
      <c:catAx>
        <c:axId val="14978035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9781888"/>
        <c:crosses val="autoZero"/>
        <c:auto val="1"/>
        <c:lblAlgn val="ctr"/>
        <c:lblOffset val="100"/>
      </c:catAx>
      <c:valAx>
        <c:axId val="149781888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9780352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948836401237033E-2"/>
          <c:y val="2.2028157736353991E-2"/>
          <c:w val="0.79026807720929815"/>
          <c:h val="0.7326982301448427"/>
        </c:manualLayout>
      </c:layout>
      <c:barChart>
        <c:barDir val="col"/>
        <c:grouping val="clustered"/>
        <c:ser>
          <c:idx val="9"/>
          <c:order val="0"/>
          <c:tx>
            <c:strRef>
              <c:f>'Сводная таблица'!$L$4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таблица'!$L$5:$L$15</c:f>
              <c:numCache>
                <c:formatCode>0.0</c:formatCode>
                <c:ptCount val="11"/>
                <c:pt idx="0">
                  <c:v>63.04347826086957</c:v>
                </c:pt>
                <c:pt idx="1">
                  <c:v>27.272727272727224</c:v>
                </c:pt>
                <c:pt idx="2">
                  <c:v>22</c:v>
                </c:pt>
                <c:pt idx="3">
                  <c:v>42.857142857142819</c:v>
                </c:pt>
                <c:pt idx="4">
                  <c:v>46.534653465346459</c:v>
                </c:pt>
                <c:pt idx="5">
                  <c:v>7.4074074074074066</c:v>
                </c:pt>
                <c:pt idx="6">
                  <c:v>27.777777777777779</c:v>
                </c:pt>
                <c:pt idx="7">
                  <c:v>33.333333333333329</c:v>
                </c:pt>
                <c:pt idx="9">
                  <c:v>29.824561403508785</c:v>
                </c:pt>
                <c:pt idx="10">
                  <c:v>19.883040935672501</c:v>
                </c:pt>
              </c:numCache>
            </c:numRef>
          </c:val>
        </c:ser>
        <c:ser>
          <c:idx val="10"/>
          <c:order val="1"/>
          <c:tx>
            <c:strRef>
              <c:f>'Сводная таблица'!$M$4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таблица'!$M$5:$M$15</c:f>
              <c:numCache>
                <c:formatCode>0.0</c:formatCode>
                <c:ptCount val="11"/>
                <c:pt idx="0">
                  <c:v>67.257559958289875</c:v>
                </c:pt>
                <c:pt idx="1">
                  <c:v>58.838383838383862</c:v>
                </c:pt>
                <c:pt idx="2">
                  <c:v>43.865740740740762</c:v>
                </c:pt>
                <c:pt idx="3">
                  <c:v>47.826086956521763</c:v>
                </c:pt>
                <c:pt idx="4">
                  <c:v>54.798331015299055</c:v>
                </c:pt>
                <c:pt idx="5">
                  <c:v>21.705426356589118</c:v>
                </c:pt>
                <c:pt idx="6">
                  <c:v>26.923076923076923</c:v>
                </c:pt>
                <c:pt idx="7">
                  <c:v>41.17647058823529</c:v>
                </c:pt>
                <c:pt idx="9">
                  <c:v>57.394366197183096</c:v>
                </c:pt>
                <c:pt idx="10">
                  <c:v>34.838709677419345</c:v>
                </c:pt>
              </c:numCache>
            </c:numRef>
          </c:val>
        </c:ser>
        <c:gapWidth val="29"/>
        <c:axId val="160505216"/>
        <c:axId val="160515200"/>
      </c:barChart>
      <c:catAx>
        <c:axId val="160505216"/>
        <c:scaling>
          <c:orientation val="minMax"/>
        </c:scaling>
        <c:axPos val="b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0515200"/>
        <c:crosses val="autoZero"/>
        <c:auto val="1"/>
        <c:lblAlgn val="ctr"/>
        <c:lblOffset val="100"/>
      </c:catAx>
      <c:valAx>
        <c:axId val="160515200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0505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таблица'!$N$4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таблица'!$N$5:$N$15</c:f>
              <c:numCache>
                <c:formatCode>0.0</c:formatCode>
                <c:ptCount val="11"/>
                <c:pt idx="0">
                  <c:v>32.608695652173942</c:v>
                </c:pt>
                <c:pt idx="1">
                  <c:v>54.54545454545454</c:v>
                </c:pt>
                <c:pt idx="2">
                  <c:v>50</c:v>
                </c:pt>
                <c:pt idx="3">
                  <c:v>53.571428571428534</c:v>
                </c:pt>
                <c:pt idx="4">
                  <c:v>39.603960396039611</c:v>
                </c:pt>
                <c:pt idx="5">
                  <c:v>44.444444444444386</c:v>
                </c:pt>
                <c:pt idx="6">
                  <c:v>33.333333333333329</c:v>
                </c:pt>
                <c:pt idx="7">
                  <c:v>50</c:v>
                </c:pt>
                <c:pt idx="9">
                  <c:v>43.274853801169591</c:v>
                </c:pt>
                <c:pt idx="10">
                  <c:v>54.970760233918128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таблица'!$O$4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таблица'!$O$5:$O$15</c:f>
              <c:numCache>
                <c:formatCode>0.0</c:formatCode>
                <c:ptCount val="11"/>
                <c:pt idx="0">
                  <c:v>22.940563086548487</c:v>
                </c:pt>
                <c:pt idx="1">
                  <c:v>32.323232323232325</c:v>
                </c:pt>
                <c:pt idx="2">
                  <c:v>34.953703703703667</c:v>
                </c:pt>
                <c:pt idx="3">
                  <c:v>42.608695652173942</c:v>
                </c:pt>
                <c:pt idx="4">
                  <c:v>26.842837273991627</c:v>
                </c:pt>
                <c:pt idx="5">
                  <c:v>37.984496124031004</c:v>
                </c:pt>
                <c:pt idx="6">
                  <c:v>48.461538461538446</c:v>
                </c:pt>
                <c:pt idx="7">
                  <c:v>33.333333333333329</c:v>
                </c:pt>
                <c:pt idx="9">
                  <c:v>25.176056338028168</c:v>
                </c:pt>
                <c:pt idx="10">
                  <c:v>43.049853372434015</c:v>
                </c:pt>
              </c:numCache>
            </c:numRef>
          </c:val>
        </c:ser>
        <c:gapWidth val="24"/>
        <c:axId val="160537600"/>
        <c:axId val="160559872"/>
      </c:barChart>
      <c:catAx>
        <c:axId val="16053760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559872"/>
        <c:crosses val="autoZero"/>
        <c:auto val="1"/>
        <c:lblAlgn val="ctr"/>
        <c:lblOffset val="100"/>
      </c:catAx>
      <c:valAx>
        <c:axId val="160559872"/>
        <c:scaling>
          <c:orientation val="minMax"/>
          <c:max val="7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537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таблица'!$P$4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таблица'!$P$5:$P$15</c:f>
              <c:numCache>
                <c:formatCode>0.0</c:formatCode>
                <c:ptCount val="11"/>
                <c:pt idx="0">
                  <c:v>1.0869565217391313</c:v>
                </c:pt>
                <c:pt idx="1">
                  <c:v>18.181818181818201</c:v>
                </c:pt>
                <c:pt idx="2">
                  <c:v>26</c:v>
                </c:pt>
                <c:pt idx="3">
                  <c:v>3.5714285714285707</c:v>
                </c:pt>
                <c:pt idx="4">
                  <c:v>11.881188118811881</c:v>
                </c:pt>
                <c:pt idx="5">
                  <c:v>48.148148148148188</c:v>
                </c:pt>
                <c:pt idx="6">
                  <c:v>38.888888888888893</c:v>
                </c:pt>
                <c:pt idx="7">
                  <c:v>16.666666666666664</c:v>
                </c:pt>
                <c:pt idx="9">
                  <c:v>24.5614035087719</c:v>
                </c:pt>
                <c:pt idx="10">
                  <c:v>24.5614035087719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таблица'!$Q$4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таблица'!$Q$5:$Q$15</c:f>
              <c:numCache>
                <c:formatCode>0.0</c:formatCode>
                <c:ptCount val="11"/>
                <c:pt idx="0">
                  <c:v>3.3368091762252319</c:v>
                </c:pt>
                <c:pt idx="1">
                  <c:v>4.7979797979797976</c:v>
                </c:pt>
                <c:pt idx="2">
                  <c:v>10.416666666666677</c:v>
                </c:pt>
                <c:pt idx="3">
                  <c:v>7.8260869565217348</c:v>
                </c:pt>
                <c:pt idx="4">
                  <c:v>6.9541029207232263</c:v>
                </c:pt>
                <c:pt idx="5">
                  <c:v>37.984496124031004</c:v>
                </c:pt>
                <c:pt idx="6">
                  <c:v>21.538461538461529</c:v>
                </c:pt>
                <c:pt idx="7">
                  <c:v>17.647058823529427</c:v>
                </c:pt>
                <c:pt idx="9">
                  <c:v>7.9225352112676015</c:v>
                </c:pt>
                <c:pt idx="10">
                  <c:v>18.064516129032256</c:v>
                </c:pt>
              </c:numCache>
            </c:numRef>
          </c:val>
        </c:ser>
        <c:gapWidth val="24"/>
        <c:axId val="160593792"/>
        <c:axId val="160595328"/>
      </c:barChart>
      <c:catAx>
        <c:axId val="16059379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595328"/>
        <c:crosses val="autoZero"/>
        <c:auto val="1"/>
        <c:lblAlgn val="ctr"/>
        <c:lblOffset val="100"/>
      </c:catAx>
      <c:valAx>
        <c:axId val="160595328"/>
        <c:scaling>
          <c:orientation val="minMax"/>
          <c:max val="5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593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таблица'!$R$4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таблица'!$R$5:$R$15</c:f>
              <c:numCache>
                <c:formatCode>0.0</c:formatCode>
                <c:ptCount val="11"/>
                <c:pt idx="0">
                  <c:v>64.335664335664319</c:v>
                </c:pt>
                <c:pt idx="1">
                  <c:v>7.6923076923076925</c:v>
                </c:pt>
                <c:pt idx="2">
                  <c:v>34.965034965034967</c:v>
                </c:pt>
                <c:pt idx="3">
                  <c:v>19.580419580419566</c:v>
                </c:pt>
                <c:pt idx="4">
                  <c:v>70.629370629370612</c:v>
                </c:pt>
                <c:pt idx="5">
                  <c:v>18.88111888111888</c:v>
                </c:pt>
                <c:pt idx="6">
                  <c:v>10.404624277456657</c:v>
                </c:pt>
                <c:pt idx="7">
                  <c:v>6.9364161849711037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таблица'!$S$4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таблица'!$S$5:$S$15</c:f>
              <c:numCache>
                <c:formatCode>0.0</c:formatCode>
                <c:ptCount val="11"/>
                <c:pt idx="0">
                  <c:v>56.246334310850472</c:v>
                </c:pt>
                <c:pt idx="1">
                  <c:v>26.086956521739129</c:v>
                </c:pt>
                <c:pt idx="2">
                  <c:v>56.916996047430835</c:v>
                </c:pt>
                <c:pt idx="3">
                  <c:v>7.5757575757575761</c:v>
                </c:pt>
                <c:pt idx="4">
                  <c:v>47.364953886692994</c:v>
                </c:pt>
                <c:pt idx="5">
                  <c:v>8.470124753775444</c:v>
                </c:pt>
                <c:pt idx="6">
                  <c:v>7.6246334310850399</c:v>
                </c:pt>
                <c:pt idx="7">
                  <c:v>2.9912023460410557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gapWidth val="24"/>
        <c:axId val="160641792"/>
        <c:axId val="160643328"/>
      </c:barChart>
      <c:catAx>
        <c:axId val="16064179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643328"/>
        <c:crosses val="autoZero"/>
        <c:auto val="1"/>
        <c:lblAlgn val="ctr"/>
        <c:lblOffset val="100"/>
      </c:catAx>
      <c:valAx>
        <c:axId val="160643328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641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2"/>
          <c:order val="0"/>
          <c:tx>
            <c:strRef>
              <c:f>'Сводная таблица'!$T$4</c:f>
              <c:strCache>
                <c:ptCount val="1"/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таблица'!$T$5:$T$15</c:f>
              <c:numCache>
                <c:formatCode>0.00</c:formatCode>
                <c:ptCount val="11"/>
                <c:pt idx="0">
                  <c:v>0.34753648666219072</c:v>
                </c:pt>
                <c:pt idx="1">
                  <c:v>0.90972619752423467</c:v>
                </c:pt>
                <c:pt idx="2">
                  <c:v>0.50711325175961675</c:v>
                </c:pt>
                <c:pt idx="3">
                  <c:v>0.53909465020576164</c:v>
                </c:pt>
                <c:pt idx="4">
                  <c:v>0.32265262234060094</c:v>
                </c:pt>
                <c:pt idx="5">
                  <c:v>0.37168542367327412</c:v>
                </c:pt>
                <c:pt idx="6">
                  <c:v>0.40382270401789422</c:v>
                </c:pt>
                <c:pt idx="7">
                  <c:v>8.5749292571254548E-2</c:v>
                </c:pt>
                <c:pt idx="9">
                  <c:v>0.68778396803101749</c:v>
                </c:pt>
                <c:pt idx="10">
                  <c:v>0.48993272035053487</c:v>
                </c:pt>
              </c:numCache>
            </c:numRef>
          </c:val>
        </c:ser>
        <c:gapWidth val="24"/>
        <c:axId val="160659712"/>
        <c:axId val="160694272"/>
      </c:barChart>
      <c:catAx>
        <c:axId val="16065971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694272"/>
        <c:crosses val="autoZero"/>
        <c:auto val="1"/>
        <c:lblAlgn val="ctr"/>
        <c:lblOffset val="100"/>
      </c:catAx>
      <c:valAx>
        <c:axId val="160694272"/>
        <c:scaling>
          <c:orientation val="minMax"/>
          <c:max val="1.1000000000000001"/>
          <c:min val="-0.1"/>
        </c:scaling>
        <c:axPos val="l"/>
        <c:majorGridlines/>
        <c:numFmt formatCode="0.0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659712"/>
        <c:crosses val="autoZero"/>
        <c:crossBetween val="between"/>
        <c:majorUnit val="0.1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таблица'!$U$4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таблица'!$U$5:$U$15</c:f>
              <c:numCache>
                <c:formatCode>0.0</c:formatCode>
                <c:ptCount val="11"/>
                <c:pt idx="0">
                  <c:v>96.739130434782609</c:v>
                </c:pt>
                <c:pt idx="1">
                  <c:v>100</c:v>
                </c:pt>
                <c:pt idx="2">
                  <c:v>98</c:v>
                </c:pt>
                <c:pt idx="3">
                  <c:v>100</c:v>
                </c:pt>
                <c:pt idx="4">
                  <c:v>98.019801980198025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9">
                  <c:v>97.660818713450155</c:v>
                </c:pt>
                <c:pt idx="10">
                  <c:v>99.415204678362684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таблица'!$V$4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таблица'!$V$5:$V$15</c:f>
              <c:numCache>
                <c:formatCode>0.0</c:formatCode>
                <c:ptCount val="11"/>
                <c:pt idx="0">
                  <c:v>93.534932221063599</c:v>
                </c:pt>
                <c:pt idx="1">
                  <c:v>95.959595959595973</c:v>
                </c:pt>
                <c:pt idx="2">
                  <c:v>89.236111111111114</c:v>
                </c:pt>
                <c:pt idx="3">
                  <c:v>98.260869565217519</c:v>
                </c:pt>
                <c:pt idx="4">
                  <c:v>88.595271210013848</c:v>
                </c:pt>
                <c:pt idx="5">
                  <c:v>97.674418604651066</c:v>
                </c:pt>
                <c:pt idx="6">
                  <c:v>96.923076923076863</c:v>
                </c:pt>
                <c:pt idx="7">
                  <c:v>92.156862745098039</c:v>
                </c:pt>
                <c:pt idx="9">
                  <c:v>90.492957746478879</c:v>
                </c:pt>
                <c:pt idx="10">
                  <c:v>95.953079178885588</c:v>
                </c:pt>
              </c:numCache>
            </c:numRef>
          </c:val>
        </c:ser>
        <c:gapWidth val="24"/>
        <c:axId val="160731904"/>
        <c:axId val="160733440"/>
      </c:barChart>
      <c:catAx>
        <c:axId val="160731904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733440"/>
        <c:crosses val="autoZero"/>
        <c:auto val="1"/>
        <c:lblAlgn val="ctr"/>
        <c:lblOffset val="100"/>
      </c:catAx>
      <c:valAx>
        <c:axId val="160733440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60731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0.30973</cdr:x>
      <cdr:y>0</cdr:y>
    </cdr:from>
    <cdr:to>
      <cdr:x>0.71934</cdr:x>
      <cdr:y>0.04449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1017" y="0"/>
          <a:ext cx="3810002" cy="27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0.41719</cdr:x>
      <cdr:y>0.03868</cdr:y>
    </cdr:from>
    <cdr:to>
      <cdr:x>0.5689</cdr:x>
      <cdr:y>0.11412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0555" y="235185"/>
          <a:ext cx="1411111" cy="458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/>
            <a:t>% троек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0.05601</cdr:x>
      <cdr:y>0.2868</cdr:y>
    </cdr:from>
    <cdr:to>
      <cdr:x>0.99153</cdr:x>
      <cdr:y>0.28874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520979" y="1743625"/>
          <a:ext cx="8701808" cy="11794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0" y="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0.07476</cdr:x>
      <cdr:y>0.374</cdr:y>
    </cdr:from>
    <cdr:to>
      <cdr:x>0.98824</cdr:x>
      <cdr:y>0.374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>
          <a:off x="683568" y="2564904"/>
          <a:ext cx="8352928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0.06688</cdr:x>
      <cdr:y>0.5105</cdr:y>
    </cdr:from>
    <cdr:to>
      <cdr:x>1</cdr:x>
      <cdr:y>0.5105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11560" y="3501008"/>
          <a:ext cx="853244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0.05113</cdr:x>
      <cdr:y>0.30815</cdr:y>
    </cdr:from>
    <cdr:to>
      <cdr:x>1</cdr:x>
      <cdr:y>0.30815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67544" y="1944216"/>
          <a:ext cx="8676456" cy="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0.11413</cdr:x>
      <cdr:y>0.4475</cdr:y>
    </cdr:from>
    <cdr:to>
      <cdr:x>0.98037</cdr:x>
      <cdr:y>0.4475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1043608" y="3068960"/>
          <a:ext cx="792088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0.06688</cdr:x>
      <cdr:y>0.30127</cdr:y>
    </cdr:from>
    <cdr:to>
      <cdr:x>1</cdr:x>
      <cdr:y>0.30127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11560" y="1944216"/>
          <a:ext cx="853244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2013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0DBEC8-C5BF-4537-873D-7814D6A708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EEA6-C230-457A-834F-3649AAC2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175351" cy="1793167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ОГЭ 20</a:t>
            </a:r>
            <a:r>
              <a:rPr lang="en-US" sz="8000" dirty="0" smtClean="0"/>
              <a:t>2</a:t>
            </a:r>
            <a:r>
              <a:rPr lang="ru-RU" sz="8000" dirty="0" smtClean="0"/>
              <a:t>3 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5745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188640"/>
            <a:ext cx="181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Корреляция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0"/>
            <a:ext cx="233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успеваемости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0"/>
            <a:ext cx="163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качества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157574" y="476672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3068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Уровень обученности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88640"/>
            <a:ext cx="355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Распределение по зонам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8787" y="389231"/>
          <a:ext cx="9301574" cy="646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3808" y="0"/>
            <a:ext cx="403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(2 Место)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115616" y="2420888"/>
            <a:ext cx="78488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043608" y="2564904"/>
            <a:ext cx="8100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итоговой аттестации по математике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" y="1484784"/>
          <a:ext cx="9143999" cy="45805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71599"/>
                <a:gridCol w="1800200"/>
                <a:gridCol w="1008112"/>
                <a:gridCol w="1152128"/>
                <a:gridCol w="1296144"/>
                <a:gridCol w="1296144"/>
                <a:gridCol w="1619672"/>
              </a:tblGrid>
              <a:tr h="10222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преодол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обученности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79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А-И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Махнева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В.П.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45,95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01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А-Д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Дубовицкая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Е.Ю.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49,81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57,4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55,4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2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«М»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Павлова Н.П.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79,26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75,10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89,9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2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«Ф»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Семенюк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О.Н.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68,59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81,1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70,41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87,5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75,5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09432" y="0"/>
            <a:ext cx="3145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Биология (2 место)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47864" y="0"/>
            <a:ext cx="32896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География (3 место)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348880"/>
            <a:ext cx="8100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47864" y="0"/>
            <a:ext cx="436581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Английский язык (5 место)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3848" y="0"/>
            <a:ext cx="43321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Обществознание (5 место)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2564904"/>
            <a:ext cx="8460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908717"/>
          <a:ext cx="9143998" cy="5949282"/>
        </p:xfrm>
        <a:graphic>
          <a:graphicData uri="http://schemas.openxmlformats.org/drawingml/2006/table">
            <a:tbl>
              <a:tblPr/>
              <a:tblGrid>
                <a:gridCol w="856831"/>
                <a:gridCol w="714025"/>
                <a:gridCol w="843444"/>
                <a:gridCol w="821130"/>
                <a:gridCol w="575686"/>
                <a:gridCol w="843444"/>
                <a:gridCol w="535519"/>
                <a:gridCol w="468580"/>
                <a:gridCol w="714025"/>
                <a:gridCol w="468580"/>
                <a:gridCol w="589072"/>
                <a:gridCol w="856831"/>
                <a:gridCol w="856831"/>
              </a:tblGrid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286167948"/>
              </p:ext>
            </p:extLst>
          </p:nvPr>
        </p:nvGraphicFramePr>
        <p:xfrm>
          <a:off x="719138" y="1557338"/>
          <a:ext cx="8424862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ОГЭ по математике в сравнении за 3 года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0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188640"/>
            <a:ext cx="533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Средний процент выполнения работы</a:t>
            </a:r>
            <a:endParaRPr lang="ru-RU" sz="2400" b="1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1760" y="0"/>
            <a:ext cx="5432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Самый высокий % выполнения работы</a:t>
            </a:r>
          </a:p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5936" y="188640"/>
            <a:ext cx="169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четверок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548680"/>
          <a:ext cx="9301574" cy="592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88640"/>
            <a:ext cx="1553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пятерок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0" y="649879"/>
          <a:ext cx="9301574" cy="620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260648"/>
            <a:ext cx="197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участников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6657</TotalTime>
  <Words>299</Words>
  <Application>Microsoft Office PowerPoint</Application>
  <PresentationFormat>Экран (4:3)</PresentationFormat>
  <Paragraphs>189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ОГЭ 2023 </vt:lpstr>
      <vt:lpstr>Результаты итоговой аттестации по математике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Виталий Мещеряков</cp:lastModifiedBy>
  <cp:revision>401</cp:revision>
  <dcterms:created xsi:type="dcterms:W3CDTF">2017-08-28T15:12:40Z</dcterms:created>
  <dcterms:modified xsi:type="dcterms:W3CDTF">2023-08-29T15:29:02Z</dcterms:modified>
</cp:coreProperties>
</file>